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0" r:id="rId2"/>
    <p:sldId id="509" r:id="rId3"/>
    <p:sldId id="530" r:id="rId4"/>
    <p:sldId id="510" r:id="rId5"/>
    <p:sldId id="533" r:id="rId6"/>
    <p:sldId id="535" r:id="rId7"/>
    <p:sldId id="521" r:id="rId8"/>
    <p:sldId id="511" r:id="rId9"/>
    <p:sldId id="512" r:id="rId10"/>
    <p:sldId id="515" r:id="rId11"/>
    <p:sldId id="513" r:id="rId12"/>
    <p:sldId id="514" r:id="rId13"/>
    <p:sldId id="522" r:id="rId14"/>
    <p:sldId id="524" r:id="rId15"/>
    <p:sldId id="525" r:id="rId16"/>
    <p:sldId id="519" r:id="rId17"/>
    <p:sldId id="526" r:id="rId18"/>
    <p:sldId id="516" r:id="rId19"/>
    <p:sldId id="518" r:id="rId20"/>
    <p:sldId id="520" r:id="rId21"/>
    <p:sldId id="527" r:id="rId22"/>
    <p:sldId id="529" r:id="rId23"/>
    <p:sldId id="528" r:id="rId24"/>
    <p:sldId id="517" r:id="rId25"/>
    <p:sldId id="531" r:id="rId26"/>
    <p:sldId id="532" r:id="rId27"/>
    <p:sldId id="534" r:id="rId28"/>
    <p:sldId id="508" r:id="rId29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383838"/>
    <a:srgbClr val="D1D1D1"/>
    <a:srgbClr val="4B4B4B"/>
    <a:srgbClr val="D2A000"/>
    <a:srgbClr val="F9E3D8"/>
    <a:srgbClr val="008A00"/>
    <a:srgbClr val="D6A714"/>
    <a:srgbClr val="1D5E92"/>
    <a:srgbClr val="EB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/>
    <p:restoredTop sz="95501" autoAdjust="0"/>
  </p:normalViewPr>
  <p:slideViewPr>
    <p:cSldViewPr>
      <p:cViewPr varScale="1">
        <p:scale>
          <a:sx n="85" d="100"/>
          <a:sy n="85" d="100"/>
        </p:scale>
        <p:origin x="96" y="15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480D9-91B7-490C-8E7A-033181879613}" type="doc">
      <dgm:prSet loTypeId="urn:microsoft.com/office/officeart/2005/8/layout/venn1" loCatId="relationship" qsTypeId="urn:microsoft.com/office/officeart/2005/8/quickstyle/simple5" qsCatId="simple" csTypeId="urn:microsoft.com/office/officeart/2005/8/colors/accent4_2" csCatId="accent4" phldr="1"/>
      <dgm:spPr/>
    </dgm:pt>
    <dgm:pt modelId="{30DC5681-5E84-45C1-81A9-C12DA0E03FB4}">
      <dgm:prSet phldrT="[Text]" custT="1"/>
      <dgm:spPr/>
      <dgm:t>
        <a:bodyPr anchor="t"/>
        <a:lstStyle/>
        <a:p>
          <a:endParaRPr lang="en-US" sz="2400" dirty="0" smtClean="0"/>
        </a:p>
      </dgm:t>
    </dgm:pt>
    <dgm:pt modelId="{81F4AB58-D4BE-4746-B13B-ACCA7FCC5542}" type="parTrans" cxnId="{7E7DA544-EB74-4BD5-B373-5A7A03D3F590}">
      <dgm:prSet/>
      <dgm:spPr/>
      <dgm:t>
        <a:bodyPr/>
        <a:lstStyle/>
        <a:p>
          <a:endParaRPr lang="en-US"/>
        </a:p>
      </dgm:t>
    </dgm:pt>
    <dgm:pt modelId="{022E7CBC-FB84-4921-A1B8-9F25A2E7FAA5}" type="sibTrans" cxnId="{7E7DA544-EB74-4BD5-B373-5A7A03D3F590}">
      <dgm:prSet/>
      <dgm:spPr/>
      <dgm:t>
        <a:bodyPr/>
        <a:lstStyle/>
        <a:p>
          <a:endParaRPr lang="en-US"/>
        </a:p>
      </dgm:t>
    </dgm:pt>
    <dgm:pt modelId="{1CC8F5B8-8AD7-4C04-A47E-3C06C9C56CB3}">
      <dgm:prSet phldrT="[Text]" custT="1"/>
      <dgm:spPr/>
      <dgm:t>
        <a:bodyPr anchor="b"/>
        <a:lstStyle/>
        <a:p>
          <a:pPr algn="r"/>
          <a:endParaRPr lang="en-US" sz="2400" dirty="0" smtClean="0"/>
        </a:p>
      </dgm:t>
    </dgm:pt>
    <dgm:pt modelId="{4BEDFB89-280F-4540-AA22-30B54B43B123}" type="parTrans" cxnId="{F8DA0AB5-F723-42A9-A1AF-EE7579C3E545}">
      <dgm:prSet/>
      <dgm:spPr/>
      <dgm:t>
        <a:bodyPr/>
        <a:lstStyle/>
        <a:p>
          <a:endParaRPr lang="en-US"/>
        </a:p>
      </dgm:t>
    </dgm:pt>
    <dgm:pt modelId="{1AFB7C6F-500F-4457-9465-A2A8828CA852}" type="sibTrans" cxnId="{F8DA0AB5-F723-42A9-A1AF-EE7579C3E545}">
      <dgm:prSet/>
      <dgm:spPr/>
      <dgm:t>
        <a:bodyPr/>
        <a:lstStyle/>
        <a:p>
          <a:endParaRPr lang="en-US"/>
        </a:p>
      </dgm:t>
    </dgm:pt>
    <dgm:pt modelId="{91B104F9-9A50-4F36-8C9D-A28399F7F014}">
      <dgm:prSet phldrT="[Text]" custT="1"/>
      <dgm:spPr/>
      <dgm:t>
        <a:bodyPr anchor="b"/>
        <a:lstStyle/>
        <a:p>
          <a:pPr algn="l"/>
          <a:endParaRPr lang="en-US" sz="2400" dirty="0" smtClean="0"/>
        </a:p>
      </dgm:t>
    </dgm:pt>
    <dgm:pt modelId="{71134C31-5EF0-4652-89EF-45B53FC15BD0}" type="parTrans" cxnId="{A1ADD639-8127-4FFA-8260-824454FEF118}">
      <dgm:prSet/>
      <dgm:spPr/>
      <dgm:t>
        <a:bodyPr/>
        <a:lstStyle/>
        <a:p>
          <a:endParaRPr lang="en-US"/>
        </a:p>
      </dgm:t>
    </dgm:pt>
    <dgm:pt modelId="{B09D7486-75F5-424E-AB63-472345049072}" type="sibTrans" cxnId="{A1ADD639-8127-4FFA-8260-824454FEF118}">
      <dgm:prSet/>
      <dgm:spPr/>
      <dgm:t>
        <a:bodyPr/>
        <a:lstStyle/>
        <a:p>
          <a:endParaRPr lang="en-US"/>
        </a:p>
      </dgm:t>
    </dgm:pt>
    <dgm:pt modelId="{EE3D003E-21F8-4CAA-8254-99B7A44F696A}" type="pres">
      <dgm:prSet presAssocID="{24B480D9-91B7-490C-8E7A-033181879613}" presName="compositeShape" presStyleCnt="0">
        <dgm:presLayoutVars>
          <dgm:chMax val="7"/>
          <dgm:dir/>
          <dgm:resizeHandles val="exact"/>
        </dgm:presLayoutVars>
      </dgm:prSet>
      <dgm:spPr/>
    </dgm:pt>
    <dgm:pt modelId="{A4995257-1FC8-46EC-8905-D22080874B1B}" type="pres">
      <dgm:prSet presAssocID="{30DC5681-5E84-45C1-81A9-C12DA0E03FB4}" presName="circ1" presStyleLbl="vennNode1" presStyleIdx="0" presStyleCnt="3" custLinFactNeighborY="11030"/>
      <dgm:spPr/>
      <dgm:t>
        <a:bodyPr/>
        <a:lstStyle/>
        <a:p>
          <a:endParaRPr lang="en-US"/>
        </a:p>
      </dgm:t>
    </dgm:pt>
    <dgm:pt modelId="{5D025620-ABB3-4461-9592-EA4064BF1256}" type="pres">
      <dgm:prSet presAssocID="{30DC5681-5E84-45C1-81A9-C12DA0E03F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7DAD-FC03-4E24-8B1C-D84116AEA3BD}" type="pres">
      <dgm:prSet presAssocID="{1CC8F5B8-8AD7-4C04-A47E-3C06C9C56CB3}" presName="circ2" presStyleLbl="vennNode1" presStyleIdx="1" presStyleCnt="3" custLinFactNeighborX="-11754" custLinFactNeighborY="3273"/>
      <dgm:spPr/>
      <dgm:t>
        <a:bodyPr/>
        <a:lstStyle/>
        <a:p>
          <a:endParaRPr lang="en-US"/>
        </a:p>
      </dgm:t>
    </dgm:pt>
    <dgm:pt modelId="{CE6A9C9A-06B0-492E-A1C3-B77D5C51BD26}" type="pres">
      <dgm:prSet presAssocID="{1CC8F5B8-8AD7-4C04-A47E-3C06C9C56C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81898-21DA-492F-9E11-C83E3764DDFE}" type="pres">
      <dgm:prSet presAssocID="{91B104F9-9A50-4F36-8C9D-A28399F7F014}" presName="circ3" presStyleLbl="vennNode1" presStyleIdx="2" presStyleCnt="3" custLinFactNeighborX="10916" custLinFactNeighborY="3273"/>
      <dgm:spPr/>
      <dgm:t>
        <a:bodyPr/>
        <a:lstStyle/>
        <a:p>
          <a:endParaRPr lang="en-US"/>
        </a:p>
      </dgm:t>
    </dgm:pt>
    <dgm:pt modelId="{62B020B5-EC56-43A7-94EE-89E58B4290E3}" type="pres">
      <dgm:prSet presAssocID="{91B104F9-9A50-4F36-8C9D-A28399F7F01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CBC32E-8637-4323-919C-1C1F445CB484}" type="presOf" srcId="{30DC5681-5E84-45C1-81A9-C12DA0E03FB4}" destId="{A4995257-1FC8-46EC-8905-D22080874B1B}" srcOrd="0" destOrd="0" presId="urn:microsoft.com/office/officeart/2005/8/layout/venn1"/>
    <dgm:cxn modelId="{7E7DA544-EB74-4BD5-B373-5A7A03D3F590}" srcId="{24B480D9-91B7-490C-8E7A-033181879613}" destId="{30DC5681-5E84-45C1-81A9-C12DA0E03FB4}" srcOrd="0" destOrd="0" parTransId="{81F4AB58-D4BE-4746-B13B-ACCA7FCC5542}" sibTransId="{022E7CBC-FB84-4921-A1B8-9F25A2E7FAA5}"/>
    <dgm:cxn modelId="{9E452C5E-67DF-4BB2-BCAC-70D227027707}" type="presOf" srcId="{91B104F9-9A50-4F36-8C9D-A28399F7F014}" destId="{62B020B5-EC56-43A7-94EE-89E58B4290E3}" srcOrd="1" destOrd="0" presId="urn:microsoft.com/office/officeart/2005/8/layout/venn1"/>
    <dgm:cxn modelId="{7BD13B93-BF9E-46AF-AAC4-38E45FF14489}" type="presOf" srcId="{1CC8F5B8-8AD7-4C04-A47E-3C06C9C56CB3}" destId="{58AA7DAD-FC03-4E24-8B1C-D84116AEA3BD}" srcOrd="0" destOrd="0" presId="urn:microsoft.com/office/officeart/2005/8/layout/venn1"/>
    <dgm:cxn modelId="{A1ADD639-8127-4FFA-8260-824454FEF118}" srcId="{24B480D9-91B7-490C-8E7A-033181879613}" destId="{91B104F9-9A50-4F36-8C9D-A28399F7F014}" srcOrd="2" destOrd="0" parTransId="{71134C31-5EF0-4652-89EF-45B53FC15BD0}" sibTransId="{B09D7486-75F5-424E-AB63-472345049072}"/>
    <dgm:cxn modelId="{2820114E-41B4-4E86-A29D-4483F4CC41C8}" type="presOf" srcId="{24B480D9-91B7-490C-8E7A-033181879613}" destId="{EE3D003E-21F8-4CAA-8254-99B7A44F696A}" srcOrd="0" destOrd="0" presId="urn:microsoft.com/office/officeart/2005/8/layout/venn1"/>
    <dgm:cxn modelId="{5DEC53AA-11E0-4848-AADC-24FB33FA5C02}" type="presOf" srcId="{91B104F9-9A50-4F36-8C9D-A28399F7F014}" destId="{96781898-21DA-492F-9E11-C83E3764DDFE}" srcOrd="0" destOrd="0" presId="urn:microsoft.com/office/officeart/2005/8/layout/venn1"/>
    <dgm:cxn modelId="{F93BEE21-4E9F-4140-9E8D-BE2E5211247E}" type="presOf" srcId="{1CC8F5B8-8AD7-4C04-A47E-3C06C9C56CB3}" destId="{CE6A9C9A-06B0-492E-A1C3-B77D5C51BD26}" srcOrd="1" destOrd="0" presId="urn:microsoft.com/office/officeart/2005/8/layout/venn1"/>
    <dgm:cxn modelId="{F8DA0AB5-F723-42A9-A1AF-EE7579C3E545}" srcId="{24B480D9-91B7-490C-8E7A-033181879613}" destId="{1CC8F5B8-8AD7-4C04-A47E-3C06C9C56CB3}" srcOrd="1" destOrd="0" parTransId="{4BEDFB89-280F-4540-AA22-30B54B43B123}" sibTransId="{1AFB7C6F-500F-4457-9465-A2A8828CA852}"/>
    <dgm:cxn modelId="{7F8D097D-ABE0-46C2-9957-6B9862B8700A}" type="presOf" srcId="{30DC5681-5E84-45C1-81A9-C12DA0E03FB4}" destId="{5D025620-ABB3-4461-9592-EA4064BF1256}" srcOrd="1" destOrd="0" presId="urn:microsoft.com/office/officeart/2005/8/layout/venn1"/>
    <dgm:cxn modelId="{78BD8039-F652-4B38-A9DC-D9516FEE8215}" type="presParOf" srcId="{EE3D003E-21F8-4CAA-8254-99B7A44F696A}" destId="{A4995257-1FC8-46EC-8905-D22080874B1B}" srcOrd="0" destOrd="0" presId="urn:microsoft.com/office/officeart/2005/8/layout/venn1"/>
    <dgm:cxn modelId="{F9025548-3055-4839-901D-2D74B7ED6D3F}" type="presParOf" srcId="{EE3D003E-21F8-4CAA-8254-99B7A44F696A}" destId="{5D025620-ABB3-4461-9592-EA4064BF1256}" srcOrd="1" destOrd="0" presId="urn:microsoft.com/office/officeart/2005/8/layout/venn1"/>
    <dgm:cxn modelId="{EA2DD8D8-E2C4-4A7C-AE91-27B4775C7F45}" type="presParOf" srcId="{EE3D003E-21F8-4CAA-8254-99B7A44F696A}" destId="{58AA7DAD-FC03-4E24-8B1C-D84116AEA3BD}" srcOrd="2" destOrd="0" presId="urn:microsoft.com/office/officeart/2005/8/layout/venn1"/>
    <dgm:cxn modelId="{4D65909C-C178-409D-8816-C9A34327F9D7}" type="presParOf" srcId="{EE3D003E-21F8-4CAA-8254-99B7A44F696A}" destId="{CE6A9C9A-06B0-492E-A1C3-B77D5C51BD26}" srcOrd="3" destOrd="0" presId="urn:microsoft.com/office/officeart/2005/8/layout/venn1"/>
    <dgm:cxn modelId="{35812BD6-E6AE-43F0-B6D0-3F8BDFFEF6C6}" type="presParOf" srcId="{EE3D003E-21F8-4CAA-8254-99B7A44F696A}" destId="{96781898-21DA-492F-9E11-C83E3764DDFE}" srcOrd="4" destOrd="0" presId="urn:microsoft.com/office/officeart/2005/8/layout/venn1"/>
    <dgm:cxn modelId="{98716210-3AA3-41B7-B07A-520485F0BC87}" type="presParOf" srcId="{EE3D003E-21F8-4CAA-8254-99B7A44F696A}" destId="{62B020B5-EC56-43A7-94EE-89E58B4290E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480D9-91B7-490C-8E7A-033181879613}" type="doc">
      <dgm:prSet loTypeId="urn:microsoft.com/office/officeart/2005/8/layout/venn1" loCatId="relationship" qsTypeId="urn:microsoft.com/office/officeart/2005/8/quickstyle/simple5" qsCatId="simple" csTypeId="urn:microsoft.com/office/officeart/2005/8/colors/accent4_2" csCatId="accent4" phldr="1"/>
      <dgm:spPr/>
    </dgm:pt>
    <dgm:pt modelId="{30DC5681-5E84-45C1-81A9-C12DA0E03FB4}">
      <dgm:prSet phldrT="[Text]" custT="1"/>
      <dgm:spPr/>
      <dgm:t>
        <a:bodyPr anchor="t"/>
        <a:lstStyle/>
        <a:p>
          <a:endParaRPr lang="en-US" sz="2400" dirty="0" smtClean="0"/>
        </a:p>
      </dgm:t>
    </dgm:pt>
    <dgm:pt modelId="{81F4AB58-D4BE-4746-B13B-ACCA7FCC5542}" type="parTrans" cxnId="{7E7DA544-EB74-4BD5-B373-5A7A03D3F590}">
      <dgm:prSet/>
      <dgm:spPr/>
      <dgm:t>
        <a:bodyPr/>
        <a:lstStyle/>
        <a:p>
          <a:endParaRPr lang="en-US"/>
        </a:p>
      </dgm:t>
    </dgm:pt>
    <dgm:pt modelId="{022E7CBC-FB84-4921-A1B8-9F25A2E7FAA5}" type="sibTrans" cxnId="{7E7DA544-EB74-4BD5-B373-5A7A03D3F590}">
      <dgm:prSet/>
      <dgm:spPr/>
      <dgm:t>
        <a:bodyPr/>
        <a:lstStyle/>
        <a:p>
          <a:endParaRPr lang="en-US"/>
        </a:p>
      </dgm:t>
    </dgm:pt>
    <dgm:pt modelId="{1CC8F5B8-8AD7-4C04-A47E-3C06C9C56CB3}">
      <dgm:prSet phldrT="[Text]" custT="1"/>
      <dgm:spPr/>
      <dgm:t>
        <a:bodyPr anchor="b"/>
        <a:lstStyle/>
        <a:p>
          <a:pPr algn="r"/>
          <a:endParaRPr lang="en-US" sz="2400" dirty="0" smtClean="0"/>
        </a:p>
      </dgm:t>
    </dgm:pt>
    <dgm:pt modelId="{4BEDFB89-280F-4540-AA22-30B54B43B123}" type="parTrans" cxnId="{F8DA0AB5-F723-42A9-A1AF-EE7579C3E545}">
      <dgm:prSet/>
      <dgm:spPr/>
      <dgm:t>
        <a:bodyPr/>
        <a:lstStyle/>
        <a:p>
          <a:endParaRPr lang="en-US"/>
        </a:p>
      </dgm:t>
    </dgm:pt>
    <dgm:pt modelId="{1AFB7C6F-500F-4457-9465-A2A8828CA852}" type="sibTrans" cxnId="{F8DA0AB5-F723-42A9-A1AF-EE7579C3E545}">
      <dgm:prSet/>
      <dgm:spPr/>
      <dgm:t>
        <a:bodyPr/>
        <a:lstStyle/>
        <a:p>
          <a:endParaRPr lang="en-US"/>
        </a:p>
      </dgm:t>
    </dgm:pt>
    <dgm:pt modelId="{91B104F9-9A50-4F36-8C9D-A28399F7F014}">
      <dgm:prSet phldrT="[Text]" custT="1"/>
      <dgm:spPr/>
      <dgm:t>
        <a:bodyPr anchor="b"/>
        <a:lstStyle/>
        <a:p>
          <a:pPr algn="l"/>
          <a:endParaRPr lang="en-US" sz="2400" dirty="0" smtClean="0"/>
        </a:p>
      </dgm:t>
    </dgm:pt>
    <dgm:pt modelId="{71134C31-5EF0-4652-89EF-45B53FC15BD0}" type="parTrans" cxnId="{A1ADD639-8127-4FFA-8260-824454FEF118}">
      <dgm:prSet/>
      <dgm:spPr/>
      <dgm:t>
        <a:bodyPr/>
        <a:lstStyle/>
        <a:p>
          <a:endParaRPr lang="en-US"/>
        </a:p>
      </dgm:t>
    </dgm:pt>
    <dgm:pt modelId="{B09D7486-75F5-424E-AB63-472345049072}" type="sibTrans" cxnId="{A1ADD639-8127-4FFA-8260-824454FEF118}">
      <dgm:prSet/>
      <dgm:spPr/>
      <dgm:t>
        <a:bodyPr/>
        <a:lstStyle/>
        <a:p>
          <a:endParaRPr lang="en-US"/>
        </a:p>
      </dgm:t>
    </dgm:pt>
    <dgm:pt modelId="{EE3D003E-21F8-4CAA-8254-99B7A44F696A}" type="pres">
      <dgm:prSet presAssocID="{24B480D9-91B7-490C-8E7A-033181879613}" presName="compositeShape" presStyleCnt="0">
        <dgm:presLayoutVars>
          <dgm:chMax val="7"/>
          <dgm:dir/>
          <dgm:resizeHandles val="exact"/>
        </dgm:presLayoutVars>
      </dgm:prSet>
      <dgm:spPr/>
    </dgm:pt>
    <dgm:pt modelId="{A4995257-1FC8-46EC-8905-D22080874B1B}" type="pres">
      <dgm:prSet presAssocID="{30DC5681-5E84-45C1-81A9-C12DA0E03FB4}" presName="circ1" presStyleLbl="vennNode1" presStyleIdx="0" presStyleCnt="3" custLinFactNeighborY="11030"/>
      <dgm:spPr/>
      <dgm:t>
        <a:bodyPr/>
        <a:lstStyle/>
        <a:p>
          <a:endParaRPr lang="en-US"/>
        </a:p>
      </dgm:t>
    </dgm:pt>
    <dgm:pt modelId="{5D025620-ABB3-4461-9592-EA4064BF1256}" type="pres">
      <dgm:prSet presAssocID="{30DC5681-5E84-45C1-81A9-C12DA0E03F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7DAD-FC03-4E24-8B1C-D84116AEA3BD}" type="pres">
      <dgm:prSet presAssocID="{1CC8F5B8-8AD7-4C04-A47E-3C06C9C56CB3}" presName="circ2" presStyleLbl="vennNode1" presStyleIdx="1" presStyleCnt="3" custLinFactNeighborX="-11754" custLinFactNeighborY="3273"/>
      <dgm:spPr/>
      <dgm:t>
        <a:bodyPr/>
        <a:lstStyle/>
        <a:p>
          <a:endParaRPr lang="en-US"/>
        </a:p>
      </dgm:t>
    </dgm:pt>
    <dgm:pt modelId="{CE6A9C9A-06B0-492E-A1C3-B77D5C51BD26}" type="pres">
      <dgm:prSet presAssocID="{1CC8F5B8-8AD7-4C04-A47E-3C06C9C56C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81898-21DA-492F-9E11-C83E3764DDFE}" type="pres">
      <dgm:prSet presAssocID="{91B104F9-9A50-4F36-8C9D-A28399F7F014}" presName="circ3" presStyleLbl="vennNode1" presStyleIdx="2" presStyleCnt="3" custLinFactNeighborX="10916" custLinFactNeighborY="3273"/>
      <dgm:spPr/>
      <dgm:t>
        <a:bodyPr/>
        <a:lstStyle/>
        <a:p>
          <a:endParaRPr lang="en-US"/>
        </a:p>
      </dgm:t>
    </dgm:pt>
    <dgm:pt modelId="{62B020B5-EC56-43A7-94EE-89E58B4290E3}" type="pres">
      <dgm:prSet presAssocID="{91B104F9-9A50-4F36-8C9D-A28399F7F01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221C3F-9EA3-41A4-B455-A56F4E7028EF}" type="presOf" srcId="{91B104F9-9A50-4F36-8C9D-A28399F7F014}" destId="{62B020B5-EC56-43A7-94EE-89E58B4290E3}" srcOrd="1" destOrd="0" presId="urn:microsoft.com/office/officeart/2005/8/layout/venn1"/>
    <dgm:cxn modelId="{69D6F2CC-4FDD-4B71-8ABA-03CDB6CF37FF}" type="presOf" srcId="{30DC5681-5E84-45C1-81A9-C12DA0E03FB4}" destId="{A4995257-1FC8-46EC-8905-D22080874B1B}" srcOrd="0" destOrd="0" presId="urn:microsoft.com/office/officeart/2005/8/layout/venn1"/>
    <dgm:cxn modelId="{2E3119A2-58F4-4247-880F-D9A82C33C032}" type="presOf" srcId="{30DC5681-5E84-45C1-81A9-C12DA0E03FB4}" destId="{5D025620-ABB3-4461-9592-EA4064BF1256}" srcOrd="1" destOrd="0" presId="urn:microsoft.com/office/officeart/2005/8/layout/venn1"/>
    <dgm:cxn modelId="{A1ADD639-8127-4FFA-8260-824454FEF118}" srcId="{24B480D9-91B7-490C-8E7A-033181879613}" destId="{91B104F9-9A50-4F36-8C9D-A28399F7F014}" srcOrd="2" destOrd="0" parTransId="{71134C31-5EF0-4652-89EF-45B53FC15BD0}" sibTransId="{B09D7486-75F5-424E-AB63-472345049072}"/>
    <dgm:cxn modelId="{0F610CB9-D8D4-406B-8F89-0CF42F06E50E}" type="presOf" srcId="{1CC8F5B8-8AD7-4C04-A47E-3C06C9C56CB3}" destId="{CE6A9C9A-06B0-492E-A1C3-B77D5C51BD26}" srcOrd="1" destOrd="0" presId="urn:microsoft.com/office/officeart/2005/8/layout/venn1"/>
    <dgm:cxn modelId="{96949AAD-84A8-4BC7-8208-E8E3E258A044}" type="presOf" srcId="{91B104F9-9A50-4F36-8C9D-A28399F7F014}" destId="{96781898-21DA-492F-9E11-C83E3764DDFE}" srcOrd="0" destOrd="0" presId="urn:microsoft.com/office/officeart/2005/8/layout/venn1"/>
    <dgm:cxn modelId="{F8DA0AB5-F723-42A9-A1AF-EE7579C3E545}" srcId="{24B480D9-91B7-490C-8E7A-033181879613}" destId="{1CC8F5B8-8AD7-4C04-A47E-3C06C9C56CB3}" srcOrd="1" destOrd="0" parTransId="{4BEDFB89-280F-4540-AA22-30B54B43B123}" sibTransId="{1AFB7C6F-500F-4457-9465-A2A8828CA852}"/>
    <dgm:cxn modelId="{7E7DA544-EB74-4BD5-B373-5A7A03D3F590}" srcId="{24B480D9-91B7-490C-8E7A-033181879613}" destId="{30DC5681-5E84-45C1-81A9-C12DA0E03FB4}" srcOrd="0" destOrd="0" parTransId="{81F4AB58-D4BE-4746-B13B-ACCA7FCC5542}" sibTransId="{022E7CBC-FB84-4921-A1B8-9F25A2E7FAA5}"/>
    <dgm:cxn modelId="{3A0AC14B-31BA-42BC-9CE8-A48292AFFF23}" type="presOf" srcId="{24B480D9-91B7-490C-8E7A-033181879613}" destId="{EE3D003E-21F8-4CAA-8254-99B7A44F696A}" srcOrd="0" destOrd="0" presId="urn:microsoft.com/office/officeart/2005/8/layout/venn1"/>
    <dgm:cxn modelId="{9268BA30-61EB-473D-9217-A76916DC7BBB}" type="presOf" srcId="{1CC8F5B8-8AD7-4C04-A47E-3C06C9C56CB3}" destId="{58AA7DAD-FC03-4E24-8B1C-D84116AEA3BD}" srcOrd="0" destOrd="0" presId="urn:microsoft.com/office/officeart/2005/8/layout/venn1"/>
    <dgm:cxn modelId="{2EFBDB5F-607E-427B-9D3B-52044FD334D8}" type="presParOf" srcId="{EE3D003E-21F8-4CAA-8254-99B7A44F696A}" destId="{A4995257-1FC8-46EC-8905-D22080874B1B}" srcOrd="0" destOrd="0" presId="urn:microsoft.com/office/officeart/2005/8/layout/venn1"/>
    <dgm:cxn modelId="{F5EA12CC-5C66-4503-9F41-8B4456619858}" type="presParOf" srcId="{EE3D003E-21F8-4CAA-8254-99B7A44F696A}" destId="{5D025620-ABB3-4461-9592-EA4064BF1256}" srcOrd="1" destOrd="0" presId="urn:microsoft.com/office/officeart/2005/8/layout/venn1"/>
    <dgm:cxn modelId="{C31D1920-437C-48FE-ACE6-B8ACCFC816DB}" type="presParOf" srcId="{EE3D003E-21F8-4CAA-8254-99B7A44F696A}" destId="{58AA7DAD-FC03-4E24-8B1C-D84116AEA3BD}" srcOrd="2" destOrd="0" presId="urn:microsoft.com/office/officeart/2005/8/layout/venn1"/>
    <dgm:cxn modelId="{369BC7E0-88AE-4FF6-AC16-DC851D0EFE6D}" type="presParOf" srcId="{EE3D003E-21F8-4CAA-8254-99B7A44F696A}" destId="{CE6A9C9A-06B0-492E-A1C3-B77D5C51BD26}" srcOrd="3" destOrd="0" presId="urn:microsoft.com/office/officeart/2005/8/layout/venn1"/>
    <dgm:cxn modelId="{39A79659-253F-4F6D-A7E3-B41A4965A8B5}" type="presParOf" srcId="{EE3D003E-21F8-4CAA-8254-99B7A44F696A}" destId="{96781898-21DA-492F-9E11-C83E3764DDFE}" srcOrd="4" destOrd="0" presId="urn:microsoft.com/office/officeart/2005/8/layout/venn1"/>
    <dgm:cxn modelId="{3F16DF0E-D31D-43BB-91FB-419F2612DE60}" type="presParOf" srcId="{EE3D003E-21F8-4CAA-8254-99B7A44F696A}" destId="{62B020B5-EC56-43A7-94EE-89E58B4290E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95257-1FC8-46EC-8905-D22080874B1B}">
      <dsp:nvSpPr>
        <dsp:cNvPr id="0" name=""/>
        <dsp:cNvSpPr/>
      </dsp:nvSpPr>
      <dsp:spPr>
        <a:xfrm>
          <a:off x="2041841" y="357004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2404835" y="833434"/>
        <a:ext cx="1996468" cy="1225105"/>
      </dsp:txXfrm>
    </dsp:sp>
    <dsp:sp modelId="{58AA7DAD-FC03-4E24-8B1C-D84116AEA3BD}">
      <dsp:nvSpPr>
        <dsp:cNvPr id="0" name=""/>
        <dsp:cNvSpPr/>
      </dsp:nvSpPr>
      <dsp:spPr>
        <a:xfrm>
          <a:off x="2704197" y="1814971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3536815" y="2518272"/>
        <a:ext cx="1633474" cy="1497351"/>
      </dsp:txXfrm>
    </dsp:sp>
    <dsp:sp modelId="{96781898-21DA-492F-9E11-C83E3764DDFE}">
      <dsp:nvSpPr>
        <dsp:cNvPr id="0" name=""/>
        <dsp:cNvSpPr/>
      </dsp:nvSpPr>
      <dsp:spPr>
        <a:xfrm>
          <a:off x="1356671" y="1814971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1613036" y="2518272"/>
        <a:ext cx="1633474" cy="1497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95257-1FC8-46EC-8905-D22080874B1B}">
      <dsp:nvSpPr>
        <dsp:cNvPr id="0" name=""/>
        <dsp:cNvSpPr/>
      </dsp:nvSpPr>
      <dsp:spPr>
        <a:xfrm>
          <a:off x="2041841" y="357004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2404835" y="833434"/>
        <a:ext cx="1996468" cy="1225105"/>
      </dsp:txXfrm>
    </dsp:sp>
    <dsp:sp modelId="{58AA7DAD-FC03-4E24-8B1C-D84116AEA3BD}">
      <dsp:nvSpPr>
        <dsp:cNvPr id="0" name=""/>
        <dsp:cNvSpPr/>
      </dsp:nvSpPr>
      <dsp:spPr>
        <a:xfrm>
          <a:off x="2704197" y="1814971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3536815" y="2518272"/>
        <a:ext cx="1633474" cy="1497351"/>
      </dsp:txXfrm>
    </dsp:sp>
    <dsp:sp modelId="{96781898-21DA-492F-9E11-C83E3764DDFE}">
      <dsp:nvSpPr>
        <dsp:cNvPr id="0" name=""/>
        <dsp:cNvSpPr/>
      </dsp:nvSpPr>
      <dsp:spPr>
        <a:xfrm>
          <a:off x="1356671" y="1814971"/>
          <a:ext cx="2722456" cy="272245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</dsp:txBody>
      <dsp:txXfrm>
        <a:off x="1613036" y="2518272"/>
        <a:ext cx="1633474" cy="1497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800" dirty="0"/>
              <a:t>Check distro statement before using:</a:t>
            </a:r>
          </a:p>
          <a:p>
            <a:r>
              <a:rPr lang="en-US" sz="800" dirty="0"/>
              <a:t>DISTRIBUTION STATEMENT A. Approved for pubic release: distribution is unlimited.</a:t>
            </a:r>
          </a:p>
          <a:p>
            <a:r>
              <a:rPr lang="en-US" sz="8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© 2020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24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89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76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14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BE28CF-9C7C-4B04-ABED-53683CB7B66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BWSI OV, </a:t>
            </a:r>
            <a:r>
              <a:rPr lang="en-US" altLang="en-US" sz="700" b="1" i="0" dirty="0" err="1"/>
              <a:t>pg</a:t>
            </a:r>
            <a:r>
              <a:rPr lang="en-US" altLang="en-US" sz="700" b="1" i="0" baseline="0" dirty="0"/>
              <a:t>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/>
              <a:t>JGG 04/28/2020</a:t>
            </a:r>
            <a:endParaRPr lang="en-US" altLang="en-US" sz="700" b="1" i="0" baseline="0" dirty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93" r:id="rId11"/>
    <p:sldLayoutId id="2147483706" r:id="rId12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.png"/><Relationship Id="rId7" Type="http://schemas.openxmlformats.org/officeDocument/2006/relationships/image" Target="../media/image3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Grp="1" noChangeArrowheads="1"/>
          </p:cNvSpPr>
          <p:nvPr>
            <p:ph type="subTitle" idx="1"/>
          </p:nvPr>
        </p:nvSpPr>
        <p:spPr>
          <a:xfrm>
            <a:off x="1370012" y="1657350"/>
            <a:ext cx="9601200" cy="3200400"/>
          </a:xfrm>
          <a:noFill/>
          <a:ln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3600" dirty="0" smtClean="0"/>
              <a:t>Course Overview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 smtClean="0"/>
              <a:t>BWSI: </a:t>
            </a:r>
            <a:r>
              <a:rPr lang="en-US" sz="2400" dirty="0" err="1" smtClean="0"/>
              <a:t>Medlytics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July 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2020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6065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774" y="1713807"/>
            <a:ext cx="1695238" cy="16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090" y="3919488"/>
            <a:ext cx="1686607" cy="1705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813" y="1713807"/>
            <a:ext cx="1696136" cy="17151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049" y="3929016"/>
            <a:ext cx="1705664" cy="16961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5212" y="1723336"/>
            <a:ext cx="1696136" cy="17056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977" y="3919488"/>
            <a:ext cx="1686607" cy="1705664"/>
          </a:xfrm>
          <a:prstGeom prst="rect">
            <a:avLst/>
          </a:prstGeom>
        </p:spPr>
      </p:pic>
      <p:sp>
        <p:nvSpPr>
          <p:cNvPr id="20" name="Text Placeholder 7"/>
          <p:cNvSpPr txBox="1">
            <a:spLocks/>
          </p:cNvSpPr>
          <p:nvPr/>
        </p:nvSpPr>
        <p:spPr>
          <a:xfrm>
            <a:off x="2872222" y="5749379"/>
            <a:ext cx="6222462" cy="438912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Different visualization may highlight different </a:t>
            </a:r>
            <a:r>
              <a:rPr lang="en-US" sz="1600" kern="0" dirty="0" smtClean="0">
                <a:solidFill>
                  <a:sysClr val="windowText" lastClr="000000"/>
                </a:solidFill>
              </a:rPr>
              <a:t>characteristics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9774" y="1598427"/>
            <a:ext cx="1690923" cy="585216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Boxplots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33049" y="1598427"/>
            <a:ext cx="1700900" cy="585216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Violin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5212" y="1598427"/>
            <a:ext cx="1691372" cy="585216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Strip Charts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0021" y="3674805"/>
            <a:ext cx="1706776" cy="584775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Stacked Histograms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2959" y="3674805"/>
            <a:ext cx="1700989" cy="584775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Overlapping Densities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94742" y="3674805"/>
            <a:ext cx="1681842" cy="585216"/>
          </a:xfrm>
          <a:prstGeom prst="rect">
            <a:avLst/>
          </a:prstGeom>
          <a:solidFill>
            <a:srgbClr val="EBF5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D5E92"/>
                </a:solidFill>
              </a:rPr>
              <a:t>Ridgeline Plot</a:t>
            </a:r>
            <a:endParaRPr lang="en-US" sz="1600" b="1" dirty="0">
              <a:solidFill>
                <a:srgbClr val="1D5E92"/>
              </a:solidFill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1878012" y="1118989"/>
            <a:ext cx="8432800" cy="36406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•  The same data can be visualized many different ways</a:t>
            </a:r>
            <a:endParaRPr lang="en-US" sz="16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Visualizations of the Same Data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670310" y="1938276"/>
            <a:ext cx="3544082" cy="3200422"/>
            <a:chOff x="1670310" y="1905000"/>
            <a:chExt cx="3544082" cy="320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0310" y="1905000"/>
              <a:ext cx="2823901" cy="32004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143"/>
            <a:stretch/>
          </p:blipFill>
          <p:spPr>
            <a:xfrm>
              <a:off x="3786957" y="2343125"/>
              <a:ext cx="1427435" cy="167212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180645" y="2146099"/>
            <a:ext cx="5545385" cy="3076286"/>
            <a:chOff x="6180645" y="2112823"/>
            <a:chExt cx="5545385" cy="30762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66012" y="2112823"/>
              <a:ext cx="4260018" cy="30762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645" y="2385547"/>
              <a:ext cx="1415571" cy="1648267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0" y="6052079"/>
            <a:ext cx="6996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Borkin</a:t>
            </a:r>
            <a:r>
              <a:rPr lang="en-US" sz="1400" dirty="0"/>
              <a:t>, Michelle, et al. </a:t>
            </a:r>
            <a:r>
              <a:rPr lang="en-US" sz="1400" dirty="0" smtClean="0"/>
              <a:t>“Evaluation </a:t>
            </a:r>
            <a:r>
              <a:rPr lang="en-US" sz="1400" dirty="0"/>
              <a:t>of artery visualizations for heart disease </a:t>
            </a:r>
            <a:r>
              <a:rPr lang="en-US" sz="1400" dirty="0" smtClean="0"/>
              <a:t>diagnosis”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997409" y="5062476"/>
            <a:ext cx="271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/>
              <a:t>39% True Positive Rate</a:t>
            </a:r>
            <a:endParaRPr 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05328" y="5062476"/>
            <a:ext cx="271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/>
              <a:t>91% True Positive Rate</a:t>
            </a:r>
            <a:endParaRPr lang="en-US" sz="1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974998" y="1535668"/>
            <a:ext cx="2755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3D + Rainbow Colors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6011" y="1535668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2D + Diverging Colors</a:t>
            </a:r>
            <a:endParaRPr lang="en-US" sz="2000" b="1" dirty="0"/>
          </a:p>
        </p:txBody>
      </p:sp>
      <p:sp>
        <p:nvSpPr>
          <p:cNvPr id="22" name="Text Placeholder 7"/>
          <p:cNvSpPr txBox="1">
            <a:spLocks/>
          </p:cNvSpPr>
          <p:nvPr/>
        </p:nvSpPr>
        <p:spPr>
          <a:xfrm>
            <a:off x="2937917" y="5527344"/>
            <a:ext cx="6312991" cy="438912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 marL="169863" marR="0" lvl="0" indent="-169863" algn="l" defTabSz="914400" rtl="0" eaLnBrk="1" fontAlgn="base" latinLnBrk="0" hangingPunct="1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ClrTx/>
              <a:buSzPct val="125000"/>
              <a:buFontTx/>
              <a:buChar char="•"/>
              <a:tabLst/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Arial"/>
              </a:rPr>
              <a:t>Some visualizations achieve specific goals better than others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1878012" y="1118989"/>
            <a:ext cx="8432800" cy="36406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•  One set of arterial </a:t>
            </a:r>
            <a:r>
              <a:rPr lang="en-US" sz="1600" kern="0" dirty="0">
                <a:solidFill>
                  <a:sysClr val="windowText" lastClr="000000"/>
                </a:solidFill>
              </a:rPr>
              <a:t>stress </a:t>
            </a:r>
            <a:r>
              <a:rPr lang="en-US" sz="1600" kern="0" dirty="0" smtClean="0">
                <a:solidFill>
                  <a:sysClr val="windowText" lastClr="000000"/>
                </a:solidFill>
              </a:rPr>
              <a:t>measurements     •  Two different visualizations</a:t>
            </a:r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373469" y="1964847"/>
            <a:ext cx="3958943" cy="3063240"/>
          </a:xfrm>
          <a:prstGeom prst="roundRect">
            <a:avLst>
              <a:gd name="adj" fmla="val 598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6094412" y="1964847"/>
            <a:ext cx="5732895" cy="3063240"/>
          </a:xfrm>
          <a:prstGeom prst="roundRect">
            <a:avLst>
              <a:gd name="adj" fmla="val 598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Classification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54" y="1429469"/>
            <a:ext cx="5548410" cy="3698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 rot="16200000">
            <a:off x="-812183" y="3002230"/>
            <a:ext cx="331879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Market Value (1000x USD)</a:t>
            </a:r>
            <a:endParaRPr lang="en-US" sz="20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992396" y="1807710"/>
            <a:ext cx="526106" cy="2728050"/>
            <a:chOff x="8503784" y="2041772"/>
            <a:chExt cx="526106" cy="2728050"/>
          </a:xfrm>
        </p:grpSpPr>
        <p:sp>
          <p:nvSpPr>
            <p:cNvPr id="24" name="TextBox 23"/>
            <p:cNvSpPr txBox="1"/>
            <p:nvPr/>
          </p:nvSpPr>
          <p:spPr>
            <a:xfrm>
              <a:off x="8503785" y="2041772"/>
              <a:ext cx="5261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700</a:t>
              </a:r>
              <a:endParaRPr 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03785" y="2519671"/>
              <a:ext cx="5261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600</a:t>
              </a:r>
              <a:endParaRPr lang="en-US" sz="1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03784" y="2997570"/>
              <a:ext cx="52610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500</a:t>
              </a:r>
              <a:endParaRPr 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03785" y="3475469"/>
              <a:ext cx="5261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400</a:t>
              </a:r>
              <a:endParaRPr lang="en-US" sz="16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03785" y="3953368"/>
              <a:ext cx="5261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300</a:t>
              </a:r>
              <a:endParaRPr lang="en-US" sz="16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03785" y="4431268"/>
              <a:ext cx="5261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200</a:t>
              </a:r>
              <a:endParaRPr lang="en-US" sz="1600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07972" y="5086290"/>
            <a:ext cx="298030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House Square Footage</a:t>
            </a:r>
            <a:endParaRPr lang="en-US" sz="20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44494" y="4747736"/>
            <a:ext cx="4434032" cy="338554"/>
            <a:chOff x="1644494" y="4981798"/>
            <a:chExt cx="4434032" cy="338554"/>
          </a:xfrm>
        </p:grpSpPr>
        <p:sp>
          <p:nvSpPr>
            <p:cNvPr id="32" name="TextBox 31"/>
            <p:cNvSpPr txBox="1"/>
            <p:nvPr/>
          </p:nvSpPr>
          <p:spPr>
            <a:xfrm>
              <a:off x="1644494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1000</a:t>
              </a:r>
              <a:endParaRPr lang="en-US" sz="16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86509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1500</a:t>
              </a:r>
              <a:endParaRPr lang="en-US" sz="16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28525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2000</a:t>
              </a:r>
              <a:endParaRPr lang="en-US" sz="16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70541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2500</a:t>
              </a:r>
              <a:endParaRPr lang="en-US" sz="16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2557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3000</a:t>
              </a:r>
              <a:endParaRPr lang="en-US" sz="16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54573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3500</a:t>
              </a:r>
              <a:endParaRPr lang="en-US" sz="1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96589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4000</a:t>
              </a:r>
              <a:endParaRPr lang="en-US" sz="16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38607" y="4981798"/>
              <a:ext cx="6399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4500</a:t>
              </a:r>
              <a:endParaRPr lang="en-US" sz="1600" b="1" dirty="0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881853" y="1066800"/>
            <a:ext cx="1861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Regression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2598123" y="1426200"/>
            <a:ext cx="242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line of </a:t>
            </a:r>
            <a:r>
              <a:rPr lang="en-US" sz="1800" b="1" dirty="0"/>
              <a:t>b</a:t>
            </a:r>
            <a:r>
              <a:rPr lang="en-US" sz="1800" b="1" dirty="0" smtClean="0"/>
              <a:t>est fit)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181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Classification</a:t>
            </a:r>
            <a:endParaRPr lang="en-US" dirty="0"/>
          </a:p>
        </p:txBody>
      </p:sp>
      <p:sp>
        <p:nvSpPr>
          <p:cNvPr id="12" name="AutoShape 8" descr="data:image/png;base64,iVBORw0KGgoAAAANSUhEUgAAAZcAAAEGCAYAAACpXNjrAAAABHNCSVQICAgIfAhkiAAAAAlwSFlzAAALEgAACxIB0t1+/AAAADh0RVh0U29mdHdhcmUAbWF0cGxvdGxpYiB2ZXJzaW9uMy4yLjEsIGh0dHA6Ly9tYXRwbG90bGliLm9yZy+j8jraAAAgAElEQVR4nO3de7hdVXnv8e8vxBBChECIKSZkB2yqD/a0SHYxVGutnkIANRxrPeA+EsHHnOOF6rG2BdMK2qbH2tOq1AonXiBIigJKifZgmoO0WCuXHQg3KRKQQPJwiYSLGGuBvOePMRZZWazb3plzXX+f55nPmmvMueZ818yT9e45xphjKCIwMzMr0pRuB2BmZoPHycXMzArn5GJmZoVzcjEzs8I5uZiZWeGmdjuAXnHIIYfEwoULux2GmVlf2bhx448jYk5tuZNLtnDhQsbHx7sdhplZX5G0pV65q8XMzKxwTi5mZlY4JxczMyuck4uZmRXOycXMzApXWnKR9HJJm6qWpyR9SNLBkjZIuie/HpT3l6TzJG2WdJuko6uOtTzvf4+k5VXliyXdnj9zniTl8rrnMDOzbO1aWLgQpkxJr2vXFnr40pJLRNwdEUdFxFHAYmAncCVwFnBNRCwCrsnvAU4AFuVlBXA+pEQBnAO8GjgGOKcqWZwPvKfqc0tzeaNzmJnZ2rWwYgVs2QIR6XXFikITTKeqxd4I3BsRW4BlwJpcvgY4Oa8vAy6O5HpglqRDgeOBDRGxIyIeBzYAS/O2AyLi+kjzBlxcc6x65zAzs5UrYefOPct27kzlBelUcjkFuDSvz42Ih/L6w8DcvD4PeLDqM1tzWbPyrXXKm51jD5JWSBqXNL59+/YJfykzs770wAMTK5+E0pOLpGnAW4DLa7flO45SZytrdo6IWB0RoxExOmfOC0YvMDMbTAsWTKx8Ejpx53ICcHNEPJLfP5KrtMivj+bybcBhVZ+bn8ualc+vU97sHGZmtmoVzJixZ9mMGam8IJ1ILqeyu0oMYB1Q6fG1HLiqqvy03GtsCfBkrtpaDxwn6aDckH8csD5ve0rSktxL7LSaY9U7h5mZjY3B6tUwMgJSel29OpUXRKnWqByS9gceAI6IiCdz2WzgMmABsAV4e0TsyAnic6QeXzuB0yNiPH/mDOCj+bCrIuLCXD4KXATsB1wNnBkR0egczWIdHR0ND1xpZjYxkjZGxOgLystMLv3EycXMbOIaJRc/oW9mZoVzcjEzs8I5uZiZWeGcXMzMrHBOLmZmVjgnFzMzK5yTi5mZFc7JxczMCufkYmZmhXNyMTOzwjm5mJlZ4ZxczMyscE4uZmZWOCcXMzMrnJOLmZkVzsnFzMwK5+RiZmaFc3IxM7PCObmYmVnhnFzMzKxwTi5mZlY4JxczMyuck4uZmRXOycXMzArn5GJmZoVzcjEzs8I5uZiZWeGcXMzMrHClJhdJsyRdIenfJN0l6VhJB0vaIOme/HpQ3leSzpO0WdJtko6uOs7yvP89kpZXlS+WdHv+zHmSlMvrnsPMzDqj7DuXzwLfjohXAL8K3AWcBVwTEYuAa/J7gBOARXlZAZwPKVEA5wCvBo4BzqlKFucD76n63NJc3ugcZtaOtWth4UKYMiW9rl3b7Yisz5SWXCQdCLwO+BJARPxHRDwBLAPW5N3WACfn9WXAxZFcD8ySdChwPLAhInZExOPABmBp3nZARFwfEQFcXHOseucws1bWroUVK2DLFohIrytWOMHYhJR553I4sB24UNItkr4oaX9gbkQ8lPd5GJib1+cBD1Z9fmsua1a+tU45Tc5hZq2sXAk7d+5ZtnNnKjdrU5nJZSpwNHB+RLwK+Ck11VP5jiNKjKHpOSStkDQuaXz79u1lhmHWPx54YGLlZnWUmVy2Alsj4ob8/gpSsnkkV2mRXx/N27cBh1V9fn4ua1Y+v045Tc6xh4hYHRGjETE6Z86cSX1Js4GzYMHEys3qKC25RMTDwIOSXp6L3gj8AFgHVHp8LQeuyuvrgNNyr7ElwJO5ams9cJykg3JD/nHA+rztKUlLci+x02qOVe8cZtbKqlUwY8aeZTNmpHKzNk0t+fhnAmslTQPuA04nJbTLJL0b2AK8Pe/7f4ETgc3AzrwvEbFD0p8CN+X9PhERO/L6+4CLgP2Aq/MC8MkG5zCzVsbG0uvKlakqbMGClFgq5WZtUGqSsNHR0RgfH+92GGb9Y+1aJyBD0saIGK0tL/vOxcwGUaW7cqVXWaW7MjjBGODhX8xsMoa9u7IfMm3Jdy5mNnHD3F3Zd21t8Z2LmU3cMHdXHva7tjY5uZjZxA1zd+VhvmubACcXM5u4sTFYvRpGRkBKr6tXD0e10DDftU2Ak4uZTc7YGNx/P+zalV6HIbHAcN+1TYCTi5nZRAzzXdsEuLeYmdlEjY05mbTQdnLJ43q9FPgZcH9E7CotKjMz62tNk0ue8Ov9wKnANNL8LNOBuZKuBz4fEdeWHqWZmfWVVm0uV5Am6vqNiHh5RLw2D1F/GGlwyGV5cEgzMytDn44G0PTOJSJ+u8m2jcDGwiMyM7Okj0cDaDkqsqSpwAnAK3LRXcC3I+LZkmPrKI+KbGY9Z+HClFBqjYyk7t89oNGoyE2rxSTNA+4Efp/UmD8P+APgTkkvLSNQM+uSPq1+GWh9PBpAq95iq4DzI+Iz1YWSfg/4X+ye7dHM+lkfV78MtAUL6t+59MFoAK0a9JfUJhaAiDgPWFJOSGbWcR6MsTf18WgArZLLz5ps29lkm5n1kz6ufhlofTwaQKtqsQMlvbVOuYADSojHzLqhj6tfBl6fjgbQKrn8M/DmBtuuKzgWM+uWVav2bHOBvql+sd7U6jmX0zsViJl1UeUv45UrU1XYggUpsfThX8zWG1p1RX6zpJGq9x+TdKukdZIOLz88M+uYYR1C30rRqkF/FWk8MSS9CfhvwBnAOuCCckMzM7N+1Sq5RERUKmHfCnwpIjZGxBeBOeWGZmZm/apVcpGkmZKmAG8ErqnaNr28sMzMrJ+16i32GWAT8BRwV0SMA0h6FfBQybGZmVmfatVb7MuS1gMvAW6t2vQw4J5kZmZWV6vJwo6uenuUpAB+HBEPlhuWmZn1s1bVYn9Vp+xgSdOAUyNiUwkxmZlZn2vaoB8Rv1Vn+VXgncB5rQ4u6X5Jt0vaJKnSXnOwpA2S7smvB+VySTpP0mZJt1XfNUlanve/R9LyqvLF+fib82fV7BxmPc1D3tsAadVbrK7csD+zzd1/KyKOqppM5izgmohYROp9dlYuPwFYlJcVwPmQEgVwDvBq4BjgnKpkcT7wnqrPLW1xDrPeVBnyfssWiNg95L0TjPWpSSUXSXOB5lNYNrYMWJPX1wAnV5VfHMn1wCxJhwLHAxsiYkdEPA5sAJbmbQdExPWRptO8uOZY9c5h1ps85L0NmFYN+n/DC5PIwcCvAx9s4/gB/GPuCPB/ImI1MDciKt2YHwbm5vV5QHVHga25rFn51jrlNDlH7fdbQbpLYoFHf7Vu8pD3NmBaNejXTiofwGPAhyPi0TaO/9qI2CbpJcAGSf+2x8EiIiee0jQ7R052qwFGR0dLjcOsKQ95bwOm1XMua5ptbyUituXXRyVdSWozeUTSoRHxUK7aqiSpbcBhVR+fn8u2Aa+vKf+nXD6/zv40OYdZb/KQ9zZgWo2K/M08MvKL6mw7QtInJJ3R4LP7S3pxZR04DriDNOhlpcfXcuCqvL4OOC33GlsCPJmrttYDx0k6KDfkHwesz9uekrQk9xI7reZY9c5h1pv6eMZBs3qU2sIbbJR+Afgw8DvADtIIydOBhcC9wOciou4Pt6QjgCvz26nA30XEKkmzgcuABcAW4O0RsSMniM+RenztBE6vGm7mDOCj+VirIuLCXD4KXATsB1wNnJmrweqeo9mFGB0djfHx2lpAMzNrRtLGqt7Au8ubJZeaAywEDgV+BvywarTkgeDkYmY2cY2SS9tdkSPi/oj4fkRsGrTEYkPMDy6alaJVbzGzwVV5cLHSiF55cBHc1mG2lyb1EKXZQOjGg4u+U7Ih0fadi6T9gAURcXeJ8Zh1TqcfXPSdkg2Rtu5cJL2ZNGnYt/P7oyStKzMw67Bh/Iu60QOKZT246CFebIi0Wy12LukByCcA8lD7h5cUk3XasA6auGpVelCxWpkPLnqIFxsi7SaXZyLiyZoyD5cyKIb1L+pOP7jY6Tslsy5qN7ncKekdwD6SFuUBLf+1xLisk4b5L+qxMbj/fti1K72W2fbR6Tslsy5qN7mcCbwS+DlwKfAU8KGygrIO81/UneEhXmyItJVcImJnRKyMiF+LiNG8/u9lB2cd4r+omyuys0Mn75TMuqitrsiSrqVOG0tEvKHwiKzzKj9wK1emqrAFC1Ji8Q+fuw+bTVJbY4tJWlz1djppIMtnI+IPywqs0zy2mNW1cGH9eVZGRtKdh9mQazS2WFt3LhGxsaboe5JuLCQys142zJ0dzPZCu9ViB1e9nQIsBg4sJSKzXuIZIs0mpd3hXzaS2lwEPAv8CHh3WUGZ9QzPEGk2Ke1Wi/lpfBtO7uxgNilNk4uktzbbHhHfKDYcsx40NuZkYjZBre5c3txkWwBOLmZm9gJNk0tEnN6pQMzMbHBMZD6Xk0hDwEyvlEXEJ8oIyszM+lu787lcAPxX0hhjAn4XGCkxLjMz62PtDlz56xFxGvB4RHwcOBb4pfLCMjOzftZucvlZft0p6aXAM8Ch5YRkZmb9rt02l29JmgX8JXAzqafYF0qLyszM+lq7D1H+aV79uqRvAdPrzExpZmYGtN+gf5ukj0p6WUT83InFzMyaabfN5c2kMcUuk3STpI9I8sh9ZmZWV7szUW6JiE9FxGLgHcCvkAavNDMze4F271yQNCLpD4GvAq8A2pooTNI+km7JbTVIOlzSDZI2S/qapGm5fN/8fnPevrDqGGfn8rslHV9VvjSXbZZ0VlV53XPYECpyimIza1u7bS43AFfm/X83Io6JiL9q8xwfBO6qev8XwKcj4heBx9k9dP+7Sc/R/CLw6bwfko4ETiGNDrAU+HxOWPsAfwucABwJnJr3bXYOGyaVKYq3bIGI3VMUO8GYla7dO5fTIuLoiPhkRNzX7sElzQdOAr6Y3wt4A3BF3mUNcHJeX5bfk7e/Me+/DPhq7kjwI2AzcExeNkfEfRHxH6Q7qmUtzmHDZOXKPedhgfR+5cruxGM2RNptc7l7ksf/DKn6bFd+Pxt4IiKeze+3AvPy+jzgwXy+Z4En8/7Pl9d8plF5s3PsQdIKSeOSxrdv3z7Jr2g9y1MUm3VN220uEyXpTcCjEbGxrHPsrYhYHRGjETE6Z86cbodjRWs0FbGnKDYrXbttLvu2U1bjNcBbJN1PqrJ6A/BZYJakysOb84FteX0bcFg+9lTgQOCx6vKazzQqf6zJOWyYrFqVpiSu5imKzTqi3TuX77dZ9ryIODsi5kfEQlKD/HciYgy4Fnhb3m05cFVeX5ffk7d/JyIil5+Se5MdDiwCbgRuAhblnmHT8jnW5c80OocNk7ExWL0aRkZASq+rV3tWSbMOaDXN8S+Q2iv2k/Qq0nD7AAcAMxp+sLk/Ar4q6c+AW4Av5fIvAV+RtBnYQUoWRMSdki4DfkB6kPP9EfFcju8DwHpgH+DLEXFni3PYsPEUxWZdofSHfoON0nLgXcAoMF616SlgTUQMzDTHo6OjMT4+3npHMzN7nqSNETFaW95qmuM1wBpJvxMRXy8tOjMzGyjttrl8T9KXJF0N6cFGSX4w0czM6mo3uVxIatt4aX7/Q+BDpURkZmZ9r93kckhEXEZ+GDI/oPhcaVFZfxrWcbyG9XubNdHuTJQ/lTSbNAMlkpaQnqA3SyrjeFWGW6mM4wWD3VtrWL+3WQtNe4s9v5N0NPA3wC8DdwBzgLdFxG3lhtc57i22lxYuTD+stUZG4P77Ox1N5wzr9zbLJtVbrMrjwG8CLyc963I3cFRx4VnfG9ZxvIb1e5u10G6byxXA3Ii4MyLuAI4FvlxeWNZ3hnUcr2H93mYttJtc/gfw95J+QdKJpCqyE8sLy/rOsI7jNazf26yFdofcvwn4PeAfgXOB/xwRDzb9kA2XYR3Ha1i/t1kLrYZ/+Sa5h1h2JPAQqQ2GiHhLqdF1kBv0u2zt2jSJ1wMPpCqlVav8A23WBybboP+/S4rHbLfJdud1QjLrWU2rxSLin4F/Ac6NiH+uXToTog28yUxHXElIW7ZAxO6E1OgBRj/oaNZRLdtc8vD2uyQd2IF4bBhNpjvvRBLSRBORme21dh+ivAp4FbAB+GmlPCJ+r7zQOsttLl00mQcRp0xJiaKWBLt27f3xzawtjdpc2u2K/A3gT4DrgI1Vi9nem0x33ok8X+IHHc06rq0n9PO8LmblqDTCT6RxftWqPTsBQOOEtGBB/TsXP+hoVpq27lwkLZJ0haQfSLqvspQdnPWwohvIx8ZSFdWuXburqpodfyLPl7R7Z+RGf7PiRETLhdRj7I3AbcAI6UHKT7Tz2X5ZFi9eHNamSy6JmDEjIrV6pGXGjFTeq8e/5JKIkZEIKb3WHqvs72Q2oIDxqPOb2m6D/saIWCzp9oj4T9VlZSW9TnOD/gSU3UDejQZ4N/qbTcrejor8c0lTgHskfQDYBswsMkDrI2U3kHejAd6N/maFare32AeBGaTxxRYD7wSWlxWU9biyRwLuxkjDHt3YrFBtD1wZEU9HxNaIOD0i3hoR15cdnPWoskcC7sZIwx7d2KxQTZOLpHXNlk4FaV1UrwdV2SMBT/b4e9PbqxujG7t3mg2wVqMibwceBC4FbiDNQvm8GKDxxdygX0ftgJKQ/prvxSHl+ylW6L94zRpo1KDfKrnsA/w2cCrwK8A/AJdGxJ1lBdotTi519FMPqn6KFfovXrMGJjX8S0Q8FxHfjojlwBJgM/BPuceYDbp+6kHVT7FC/8VrNkEtG/Ql7SvprcAlwPuB84Aryw7MekA/9aDqp1ih/+I1m6BWDfoXA98HjgY+HhG/FhF/GhHbWh1Y0nRJN0q6VdKdkj6eyw+XdIOkzZK+JmlaLt83v9+cty+sOtbZufxuScdXlS/NZZslnVVVXvccQ6WIxuJO96CaSMy1+554Yn/19mp2bd3Qb4Og3mP7lQXYBfwkL09VLT8BnmrxWQEz8/qLSB0ClgCXAafk8guA9+b19wEX5PVTgK/l9SOBW4F9gcOBe4F98nIvcAQwLe9zZP5M3XM0W/pm+JdWw5hU9ilqKJN2zleEicTcaN/3vrczsRal3rX1MDTWZ2gw/EtHxu0iPYB5M/Bq4MfA1Fx+LLA+r68Hjs3rU/N+As4Gzq461vr8uec/m8vPzosanaPZ0hfJpd0fnpGRPfepLCMj3Yi6PROJuR+/X7sG+bvZQGqUXNp9Qn9SJO0jaRPwKGmisXuBJyLi2bzLVmBeXp9H6vZM3v4kMLu6vOYzjcpnNzlHbXwrJI1LGt++ffvefNXOaHf2xX5sLJ5IzP34/do1yN/NhkqpySVSb7OjgPnAMcAryjzfREXE6ogYjYjROXPmdDuc1tr94enHxuKJxNyP369dg/zdbKiUmlwqIuIJ4FpSFdUsSZUBM+eTBsEkvx4GkLcfCDxWXV7zmUbljzU5R39r94enH4cymUjMe/v9ernBvB//7czqqVdXVsQCzAFm5fX9gO8CbwIuZ8/G9vfl9fezZ4P+ZXn9lezZoH8fqTF/al4/nN0N+q/Mn6l7jmbLQLW5VPbth8bt6jhnz05LOzFP9vv1Q4N5v/zbmUUXGvRJT/TfQppg7A7gY7n8COBG0gOZlwP75vLp+f3mvP2IqmOtJLXX3A2cUFV+IvDDvG1lVXndczRb+iK5RAzWD083fujdYG5WqEbJpa3JwoaBh3/pgm4MgTJlSkontaQ0xbKZTcikhn8xK1U3eka5wdysI5xcrHu68UPvBnOzjnByse7pxg99N+ZtMRtCU1vvYlaSyg/6ypWpKmzBgpRYyv6hHxtzMjErmZOLdZd/6M0GkqvFzMyscE4ug6KXnzov0rB8T7M+52qxQVA7H/uWLek9DFaV07B8T7MB4DuXQdDuaMn9pN4dyiB+T7MB5eQyCPppmPZ2qrUqdyhbtqSn6St3KPWe5ofe/J5mQ87JpddMpk1hbx5G7GQbRqOkUXvORnco++xT/7h+ut6s5zi59JJ2f3xrTfZhxMmeb7L2drKz557z0/VmfcLJpZdMtk1hsk+dd7oNY28nO6t8Lz9db9bznFx6yd60nYyNpZGEd+1Kr+384DY67pYt7bWLlFV91+xObDLf08w6zsmll7T741tUO0mj80nNq8rKrr6rdye2fHm6o/LzLWb9od4kL8O49MRkYe1MnlXkBFv1jiW1nkxrbybcmsxkZ/0we6TZkMKThTXXM5OFVZ7naDSQY9ETbNWer1F33+rJtDo94VY3JhUzs7Z4srB+0apNoahnWipVa+98Z3r/la+k842M1N+/ugqt0/Ow9NNzPGYGOLn0n0Y/4BHtt0U0azNpp12k0/OwePZIs77j5NJv6v2wV7TbsN6sC3I73Zo7PeGWZ4806ztuc8l6ps2lHZV2kkbtI63aIjrdZlKEVm1RZtYVjdpcnFyyvkouFZNNEm4gN7OCuEF/EE22LcLVTGZWMieXfjbZJNHpNhMzGzpOLv1sokmi+sn+lStTEvIwKmZWAs9E2e/GxtpLDJ7F0cw6yHcuw8KzOJpZBzm5DAs/5W5mHeTkMiz8lLuZdVBpyUXSYZKulfQDSXdK+mAuP1jSBkn35NeDcrkknSdps6TbJB1ddazlef97JC2vKl8s6fb8mfMkqdk5Bs5Eht6v17Ns2jR4+mkPY29mhSvzzuVZ4Pcj4khgCfB+SUcCZwHXRMQi4Jr8HuAEYFFeVgDnQ0oUwDnAq4FjgHOqksX5wHuqPrc0lzc6x+CY6JwqtT3LZs9On3vssc5McWxmQ6W05BIRD0XEzXn9J8BdwDxgGbAm77YGODmvLwMuzlMEXA/MknQocDywISJ2RMTjwAZgad52QERcn+cUuLjmWPXOMTgm00BfPeLyzJnwzDMT+7yZWZs60uYiaSHwKuAGYG5EPJQ3PQzMzevzgAerPrY1lzUr31qnnCbnqI1rhaRxSePbt2+f+Bfrpr1toHcDv5mVqPTkImkm8HXgQxHxVPW2fMdR6uBmzc4REasjYjQiRufMmVNmGMXb2wZ6N/CbWYlKTS6SXkRKLGsj4hu5+JFcpUV+fTSXbwMOq/r4/FzWrHx+nfJm5xgcezs+mMcXM7MSldlbTMCXgLsi4q+rNq0DKj2+lgNXVZWflnuNLQGezFVb64HjJB2UG/KPA9bnbU9JWpLPdVrNseqdY3Ds7fhgHl/MzEpU2pD7kl4LfBe4HaiM//5RUrvLZcACYAvw9ojYkRPE50g9vnYCp0fEeD7WGfmzAKsi4sJcPgpcBOwHXA2cGREhaXa9czSLd1JD7nuOETMbcp7PpYUJJ5fasbogVSv5r38zGyKez6VoHqvLzKwhJ5fJcldeM7OGnFwmazJdeScyXIuZWR9zcpmsiXblnehwLWZmfczJZbIm2pXXbTRmNkTcWyybVFfkiZgyJd2x1JLSWF9mZn3IvcW6zcOtmNkQcXLpFA+3YmZDxMmlUzzcipkNkandDmCojI05mZjZUPCdi5mZFc7JxczMCufkYmZmhXNyMTOzwjm5mJlZ4fyEfiZpO2lisU44BPhxh861NxxnsRxnsRxnsSYb50hEzKktdHLpAknj9YZL6DWOs1iOs1iOs1hFx+lqMTMzK5yTi5mZFc7JpTtWdzuANjnOYjnOYjnOYhUap9tczMyscL5zMTOzwjm5mJlZ4ZxcCiLpy5IelXRHVdnBkjZIuie/HpTLJek8SZsl3Sbp6KrPLM/73yNpeYfiPFfSNkmb8nJi1bazc5x3Szq+qnxpLtss6awS4jxM0rWSfiDpTkkfzOU9dU2bxNlT11TSdEk3Sro1x/nxXH64pBvyOb8maVou3ze/35y3L2wVf4kxXiTpR1XX8qhc3rX/R/kc+0i6RdK38vueuZYt4uzM9YwILwUswOuAo4E7qso+BZyV188C/iKvnwhcDQhYAtyQyw8G7suvB+X1gzoQ57nAR+rseyRwK7AvcDhwL7BPXu4FjgCm5X2OLDjOQ4Gj8/qLgR/meHrqmjaJs6euab4uM/P6i4Ab8nW6DDgll18AvDevvw+4IK+fAnytWfwlx3gR8LY6+3ft/1E+z4eBvwO+ld/3zLVsEWdHrqfvXAoSEdcBO2qKlwFr8voa4OSq8osjuR6YJelQ4HhgQ0TsiIjHgQ3A0g7E2cgy4KsR8fOI+BGwGTgmL5sj4r6I+A/gq3nfIuN8KCJuzus/Ae4C5tFj17RJnI105Zrm6/J0fvuivATwBuCKXF57PSvX+QrgjZLUJP4yY2yka/+PJM0HTgK+mN+LHrqWjeJsodDr6eRSrrkR8VBefxiYm9fnAQ9W7bc1lzUq74QP5FvhL1eqmprE09E4czXCq0h/yfbsNa2JE3rsmubqkU3Ao6QfiHuBJyLi2TrnfD6evP1JYHbZcdbGGBGVa7kqX8tPS9q3NsaaWDrxb/4Z4A+BXfn9bHrsWjaIs6L06+nk0iGR7i97td/3+cDLgKOAh4C/6m44u0maCXwd+FBEPFW9rZeuaZ04e+6aRsRzEXEUMJ/0F/IruhzSC9TGKOmXgbNJsf4aqWrmj7oYIpLeBDwaERu7GUcrTeLsyPV0cinXI/m2kvz6aC7fBhxWtd/8XNaovFQR8Uj+T70L+AK7b827GqekF5F+sNdGxDdycc9d03px9uo1zbE9AVwLHEuq+qhMd159zufjydsPBB7rVJxVMS7NVY8RET8HLqT71/I1wFsk3U+qvnwD8Fl671q+IE5Jl3Tseu5NQ5GXFzSILWTPhvK/ZM/G50/l9ZPYs+HsxtjdcPYjUqPZQXn94A7EeWjV+v8k1QMDvJI9GxzvIzU8T83rh7O78fmVBcco4GLgMzXlPXVNm8TZU9cUmAPMyuv7Ad8F3gRczp6N0O/L6+9nz0boy5rFX3KMh1Zd688An+yF/0f5XK9nd0N5z1zLFnSjxmcAAAURSURBVHF25HoW/iWGdQEuJVV/PEOqk3w3qV71GuAe4P9V/kHyP97fkuq8bwdGq45zBqlhbzNweofi/EqO4zZgHXv+MK7Mcd4NnFBVfiKpZ9S9wMoS4nwtqcrrNmBTXk7stWvaJM6euqbArwC35HjuAD6Wy48AbszX5nJg31w+Pb/fnLcf0Sr+EmP8Tr6WdwCXsLtHWdf+H1Wd5/Xs/tHumWvZIs6OXE8P/2JmZoVzm4uZmRXOycXMzArn5GJmZoVzcjEzs8I5uZiZWeGcXGwgSHq65v27JH2uC3EsySPfbpJ0l6RzOx1DPfl6bK8aCffiSRxjlqT3lRGfDZ6prXcxswlYA7w9Im6VtA/w8jJPJmlq7B7PqpWvRcQH9uJ0s0gj/H5+L45hQ8J3LjbwJC2U9J08UN81khbk8oskva1qv6fz66GSrst/4d8h6Tdy+XGSvi/pZkmX5/HEar2E9JAqkYZ/+UH+7GxJ/6g0T8kXJW2RdEiOrXpunY9U7nYkvUfSTUrzm3xd0oyquC+QdAPwKUkvk/RtSRslfVdS22OGSfpw/o53SPpQi/JPAi/L1+UvJc3M1/NmSbdLWlb1+T9RmqPkXyRdKukjuXzSsVqfKeuJUC9eOrkAz7H7CflNwAPA5/K2bwLL8/oZwN/n9YuomtcCeDq//j75CXnS0CwvBg4BrgP2z+V/RH6CvCaOjwGPA1cC/x2YnsvPY/cT5yeRnuo/hBcOxfMR4Ny8Pruq/M+AM6vi/hZ5qBDSiAWL8vqrge/UietdwPaq63M6sJj0JPb+wEzgTtKozo3Ka2OdChyQ1w8hPb0t0oCIm0hPpr+YNJrCR9qN1ctgLK4Ws0Hxs0ij6QKpjQEYzW+PBd6a179CmnCsmZuAL+cBKf8+IjZJ+k3S5E7fS1NxMA34fu0HI+ITktYCxwHvAE4lDb3xukoMEfEPkh5v4zv9sqQ/I1VHzQTWV227PCKey3dPvw5cnuOCNFZVPXtUiynNmnllRPw0v/8G8BukBFGvfF3N8QT8uaTXkYZ0n0eaAuE1wFUR8e/Av0v6Zj7ORGK1PufkYsPsWXLVsKQppIRBRFyXfzBPAi6S9Neku5ENEXFqq4NGxL3A+ZK+AGyXNLudGLLpVesXASdHar95FylJVfw0v04hzSNyFJ03RhpscnFEPJNH353eZP9uxmod5jYXGwb/ShqNFtIP4nfz+v2kKiCAt5BmPkTSCPBIRHyBNIPf0cD1wGsk/WLeZ39Jv1R7Ikknafef5YtI1XVPkKrU3pH3OYE0uizAI8BLcpvMvqRRgCteDDyU76DG6n2xSHPH/EjS7+ZjS9KvtnNR8nU4WdIMSfsD/yWXNSr/SY6p4kDSfCHPSPotYCSXfw94s6Tp+W7lTQXEan3Gdy42DM4ELpT0B6R2h9Nz+ReAqyTdCnyb3XcDrwf+QNIzwNPAaRGxPd89XKrdM/f9MWkU42rvBD4taSfprmQsV199PH/2TlKyewAg/zB/gjRa7jbg36qO9SekWS2359fqH/ZqY6Q7pT8mJcivkoZybyoibpZ0UT43wBcj4hZInQYalH8vd0C4GvgL4JuSbgfGK7FHxE2S1pFGN36E1H7z5N7Eav3HoyKbdUGuQhqNiB93O5YySJoZEU/nHm7XASsi4uZux2Wd4zsXMyvDaklHktpg1jixDB/fuZiZWeHcoG9mZoVzcjEzs8I5uZiZWeGcXMzMrHBOLmZmVrj/D7vv5XvqaWopAAAAAElFTkSuQmCC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881853" y="1066800"/>
            <a:ext cx="1861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Regression</a:t>
            </a:r>
            <a:endParaRPr lang="en-US" b="1" dirty="0"/>
          </a:p>
        </p:txBody>
      </p:sp>
      <p:grpSp>
        <p:nvGrpSpPr>
          <p:cNvPr id="35" name="Group 34"/>
          <p:cNvGrpSpPr/>
          <p:nvPr/>
        </p:nvGrpSpPr>
        <p:grpSpPr>
          <a:xfrm>
            <a:off x="647159" y="1542888"/>
            <a:ext cx="5600903" cy="3943512"/>
            <a:chOff x="647159" y="1776950"/>
            <a:chExt cx="5600903" cy="394351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46" y="2004712"/>
              <a:ext cx="5585516" cy="340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TextBox 36"/>
            <p:cNvSpPr txBox="1"/>
            <p:nvPr/>
          </p:nvSpPr>
          <p:spPr>
            <a:xfrm rot="16200000">
              <a:off x="-812183" y="3236292"/>
              <a:ext cx="33187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Market Value (1000x USD)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992396" y="2041772"/>
              <a:ext cx="526106" cy="2728050"/>
              <a:chOff x="8503784" y="2041772"/>
              <a:chExt cx="526106" cy="2728050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503785" y="2041772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700</a:t>
                </a:r>
                <a:endParaRPr lang="en-US" sz="1600" b="1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503785" y="2519671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600</a:t>
                </a:r>
                <a:endParaRPr lang="en-US" sz="1600" b="1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03784" y="2997570"/>
                <a:ext cx="52610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500</a:t>
                </a:r>
                <a:endParaRPr lang="en-US" sz="1600" b="1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503785" y="3475469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</a:t>
                </a:r>
                <a:endParaRPr lang="en-US" sz="1600" b="1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503785" y="39533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</a:t>
                </a:r>
                <a:endParaRPr lang="en-US" sz="1600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503785" y="44312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</a:t>
                </a:r>
                <a:endParaRPr lang="en-US" sz="1600" b="1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207972" y="5320352"/>
              <a:ext cx="298030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House Square Footage</a:t>
              </a:r>
              <a:endParaRPr lang="en-US" sz="2000" b="1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644493" y="4981798"/>
              <a:ext cx="4434033" cy="338554"/>
              <a:chOff x="1644493" y="4981798"/>
              <a:chExt cx="4434033" cy="33855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4449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1000</a:t>
                </a:r>
                <a:endParaRPr lang="en-US" sz="1600" b="1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18650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1500</a:t>
                </a:r>
                <a:endParaRPr lang="en-US" sz="1600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728525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2000</a:t>
                </a:r>
                <a:endParaRPr lang="en-US" sz="1600" b="1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270541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2500</a:t>
                </a:r>
                <a:endParaRPr lang="en-US" sz="1600" b="1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1255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3000</a:t>
                </a:r>
                <a:endParaRPr lang="en-US" sz="1600" b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5457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3500</a:t>
                </a:r>
                <a:endParaRPr lang="en-US" sz="1600" b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89658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4000</a:t>
                </a:r>
                <a:endParaRPr lang="en-US" sz="1600" b="1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3860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4500</a:t>
                </a:r>
                <a:endParaRPr lang="en-US" sz="1600" b="1" dirty="0"/>
              </a:p>
            </p:txBody>
          </p:sp>
        </p:grpSp>
      </p:grpSp>
      <p:sp>
        <p:nvSpPr>
          <p:cNvPr id="57" name="Rectangle 56"/>
          <p:cNvSpPr/>
          <p:nvPr/>
        </p:nvSpPr>
        <p:spPr>
          <a:xfrm>
            <a:off x="2598123" y="1426200"/>
            <a:ext cx="242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line of </a:t>
            </a:r>
            <a:r>
              <a:rPr lang="en-US" sz="1800" b="1" dirty="0"/>
              <a:t>b</a:t>
            </a:r>
            <a:r>
              <a:rPr lang="en-US" sz="1800" b="1" dirty="0" smtClean="0"/>
              <a:t>est fit)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368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Classification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00414" y="1066800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Classification</a:t>
            </a:r>
            <a:endParaRPr lang="en-US" b="1" dirty="0"/>
          </a:p>
        </p:txBody>
      </p:sp>
      <p:pic>
        <p:nvPicPr>
          <p:cNvPr id="1028" name="Picture 4" descr="https://miro.medium.com/max/505/0*0J_iKnDVIJNHcGp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12" y="1942639"/>
            <a:ext cx="4310999" cy="33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data:image/png;base64,iVBORw0KGgoAAAANSUhEUgAAAZcAAAEGCAYAAACpXNjrAAAABHNCSVQICAgIfAhkiAAAAAlwSFlzAAALEgAACxIB0t1+/AAAADh0RVh0U29mdHdhcmUAbWF0cGxvdGxpYiB2ZXJzaW9uMy4yLjEsIGh0dHA6Ly9tYXRwbG90bGliLm9yZy+j8jraAAAgAElEQVR4nO3de7hdVXnv8e8vxBBChECIKSZkB2yqD/a0SHYxVGutnkIANRxrPeA+EsHHnOOF6rG2BdMK2qbH2tOq1AonXiBIigJKifZgmoO0WCuXHQg3KRKQQPJwiYSLGGuBvOePMRZZWazb3plzXX+f55nPmmvMueZ818yT9e45xphjKCIwMzMr0pRuB2BmZoPHycXMzArn5GJmZoVzcjEzs8I5uZiZWeGmdjuAXnHIIYfEwoULux2GmVlf2bhx448jYk5tuZNLtnDhQsbHx7sdhplZX5G0pV65q8XMzKxwTi5mZlY4JxczMyuck4uZmRXOycXMzApXWnKR9HJJm6qWpyR9SNLBkjZIuie/HpT3l6TzJG2WdJuko6uOtTzvf4+k5VXliyXdnj9zniTl8rrnMDOzbO1aWLgQpkxJr2vXFnr40pJLRNwdEUdFxFHAYmAncCVwFnBNRCwCrsnvAU4AFuVlBXA+pEQBnAO8GjgGOKcqWZwPvKfqc0tzeaNzmJnZ2rWwYgVs2QIR6XXFikITTKeqxd4I3BsRW4BlwJpcvgY4Oa8vAy6O5HpglqRDgeOBDRGxIyIeBzYAS/O2AyLi+kjzBlxcc6x65zAzs5UrYefOPct27kzlBelUcjkFuDSvz42Ih/L6w8DcvD4PeLDqM1tzWbPyrXXKm51jD5JWSBqXNL59+/YJfykzs770wAMTK5+E0pOLpGnAW4DLa7flO45SZytrdo6IWB0RoxExOmfOC0YvMDMbTAsWTKx8Ejpx53ICcHNEPJLfP5KrtMivj+bybcBhVZ+bn8ualc+vU97sHGZmtmoVzJixZ9mMGam8IJ1ILqeyu0oMYB1Q6fG1HLiqqvy03GtsCfBkrtpaDxwn6aDckH8csD5ve0rSktxL7LSaY9U7h5mZjY3B6tUwMgJSel29OpUXRKnWqByS9gceAI6IiCdz2WzgMmABsAV4e0TsyAnic6QeXzuB0yNiPH/mDOCj+bCrIuLCXD4KXATsB1wNnBkR0egczWIdHR0ND1xpZjYxkjZGxOgLystMLv3EycXMbOIaJRc/oW9mZoVzcjEzs8I5uZiZWeGcXMzMrHBOLmZmVjgnFzMzK5yTi5mZFc7JxczMCufkYmZmhXNyMTOzwjm5mJlZ4ZxczMyscE4uZmZWOCcXMzMrnJOLmZkVzsnFzMwK5+RiZmaFc3IxM7PCObmYmVnhnFzMzKxwTi5mZlY4JxczMyuck4uZmRXOycXMzArn5GJmZoVzcjEzs8I5uZiZWeGcXMzMrHClJhdJsyRdIenfJN0l6VhJB0vaIOme/HpQ3leSzpO0WdJtko6uOs7yvP89kpZXlS+WdHv+zHmSlMvrnsPMzDqj7DuXzwLfjohXAL8K3AWcBVwTEYuAa/J7gBOARXlZAZwPKVEA5wCvBo4BzqlKFucD76n63NJc3ugcZtaOtWth4UKYMiW9rl3b7Yisz5SWXCQdCLwO+BJARPxHRDwBLAPW5N3WACfn9WXAxZFcD8ySdChwPLAhInZExOPABmBp3nZARFwfEQFcXHOseucws1bWroUVK2DLFohIrytWOMHYhJR553I4sB24UNItkr4oaX9gbkQ8lPd5GJib1+cBD1Z9fmsua1a+tU45Tc5hZq2sXAk7d+5ZtnNnKjdrU5nJZSpwNHB+RLwK+Ck11VP5jiNKjKHpOSStkDQuaXz79u1lhmHWPx54YGLlZnWUmVy2Alsj4ob8/gpSsnkkV2mRXx/N27cBh1V9fn4ua1Y+v045Tc6xh4hYHRGjETE6Z86cSX1Js4GzYMHEys3qKC25RMTDwIOSXp6L3gj8AFgHVHp8LQeuyuvrgNNyr7ElwJO5ams9cJykg3JD/nHA+rztKUlLci+x02qOVe8cZtbKqlUwY8aeZTNmpHKzNk0t+fhnAmslTQPuA04nJbTLJL0b2AK8Pe/7f4ETgc3AzrwvEbFD0p8CN+X9PhERO/L6+4CLgP2Aq/MC8MkG5zCzVsbG0uvKlakqbMGClFgq5WZtUGqSsNHR0RgfH+92GGb9Y+1aJyBD0saIGK0tL/vOxcwGUaW7cqVXWaW7MjjBGODhX8xsMoa9u7IfMm3Jdy5mNnHD3F3Zd21t8Z2LmU3cMHdXHva7tjY5uZjZxA1zd+VhvmubACcXM5u4sTFYvRpGRkBKr6tXD0e10DDftU2Ak4uZTc7YGNx/P+zalV6HIbHAcN+1TYCTi5nZRAzzXdsEuLeYmdlEjY05mbTQdnLJ43q9FPgZcH9E7CotKjMz62tNk0ue8Ov9wKnANNL8LNOBuZKuBz4fEdeWHqWZmfWVVm0uV5Am6vqNiHh5RLw2D1F/GGlwyGV5cEgzMytDn44G0PTOJSJ+u8m2jcDGwiMyM7Okj0cDaDkqsqSpwAnAK3LRXcC3I+LZkmPrKI+KbGY9Z+HClFBqjYyk7t89oNGoyE2rxSTNA+4Efp/UmD8P+APgTkkvLSNQM+uSPq1+GWh9PBpAq95iq4DzI+Iz1YWSfg/4X+ye7dHM+lkfV78MtAUL6t+59MFoAK0a9JfUJhaAiDgPWFJOSGbWcR6MsTf18WgArZLLz5ps29lkm5n1kz6ufhlofTwaQKtqsQMlvbVOuYADSojHzLqhj6tfBl6fjgbQKrn8M/DmBtuuKzgWM+uWVav2bHOBvql+sd7U6jmX0zsViJl1UeUv45UrU1XYggUpsfThX8zWG1p1RX6zpJGq9x+TdKukdZIOLz88M+uYYR1C30rRqkF/FWk8MSS9CfhvwBnAOuCCckMzM7N+1Sq5RERUKmHfCnwpIjZGxBeBOeWGZmZm/apVcpGkmZKmAG8ErqnaNr28sMzMrJ+16i32GWAT8BRwV0SMA0h6FfBQybGZmVmfatVb7MuS1gMvAW6t2vQw4J5kZmZWV6vJwo6uenuUpAB+HBEPlhuWmZn1s1bVYn9Vp+xgSdOAUyNiUwkxmZlZn2vaoB8Rv1Vn+VXgncB5rQ4u6X5Jt0vaJKnSXnOwpA2S7smvB+VySTpP0mZJt1XfNUlanve/R9LyqvLF+fib82fV7BxmPc1D3tsAadVbrK7csD+zzd1/KyKOqppM5izgmohYROp9dlYuPwFYlJcVwPmQEgVwDvBq4BjgnKpkcT7wnqrPLW1xDrPeVBnyfssWiNg95L0TjPWpSSUXSXOB5lNYNrYMWJPX1wAnV5VfHMn1wCxJhwLHAxsiYkdEPA5sAJbmbQdExPWRptO8uOZY9c5h1ps85L0NmFYN+n/DC5PIwcCvAx9s4/gB/GPuCPB/ImI1MDciKt2YHwbm5vV5QHVHga25rFn51jrlNDlH7fdbQbpLYoFHf7Vu8pD3NmBaNejXTiofwGPAhyPi0TaO/9qI2CbpJcAGSf+2x8EiIiee0jQ7R052qwFGR0dLjcOsKQ95bwOm1XMua5ptbyUituXXRyVdSWozeUTSoRHxUK7aqiSpbcBhVR+fn8u2Aa+vKf+nXD6/zv40OYdZb/KQ9zZgWo2K/M08MvKL6mw7QtInJJ3R4LP7S3pxZR04DriDNOhlpcfXcuCqvL4OOC33GlsCPJmrttYDx0k6KDfkHwesz9uekrQk9xI7reZY9c5h1pv6eMZBs3qU2sIbbJR+Afgw8DvADtIIydOBhcC9wOciou4Pt6QjgCvz26nA30XEKkmzgcuABcAW4O0RsSMniM+RenztBE6vGm7mDOCj+VirIuLCXD4KXATsB1wNnJmrweqeo9mFGB0djfHx2lpAMzNrRtLGqt7Au8ubJZeaAywEDgV+BvywarTkgeDkYmY2cY2SS9tdkSPi/oj4fkRsGrTEYkPMDy6alaJVbzGzwVV5cLHSiF55cBHc1mG2lyb1EKXZQOjGg4u+U7Ih0fadi6T9gAURcXeJ8Zh1TqcfXPSdkg2Rtu5cJL2ZNGnYt/P7oyStKzMw67Bh/Iu60QOKZT246CFebIi0Wy12LukByCcA8lD7h5cUk3XasA6auGpVelCxWpkPLnqIFxsi7SaXZyLiyZoyD5cyKIb1L+pOP7jY6Tslsy5qN7ncKekdwD6SFuUBLf+1xLisk4b5L+qxMbj/fti1K72W2fbR6Tslsy5qN7mcCbwS+DlwKfAU8KGygrIO81/UneEhXmyItJVcImJnRKyMiF+LiNG8/u9lB2cd4r+omyuys0Mn75TMuqitrsiSrqVOG0tEvKHwiKzzKj9wK1emqrAFC1Ji8Q+fuw+bTVJbY4tJWlz1djppIMtnI+IPywqs0zy2mNW1cGH9eVZGRtKdh9mQazS2WFt3LhGxsaboe5JuLCQys142zJ0dzPZCu9ViB1e9nQIsBg4sJSKzXuIZIs0mpd3hXzaS2lwEPAv8CHh3WUGZ9QzPEGk2Ke1Wi/lpfBtO7uxgNilNk4uktzbbHhHfKDYcsx40NuZkYjZBre5c3txkWwBOLmZm9gJNk0tEnN6pQMzMbHBMZD6Xk0hDwEyvlEXEJ8oIyszM+lu787lcAPxX0hhjAn4XGCkxLjMz62PtDlz56xFxGvB4RHwcOBb4pfLCMjOzftZucvlZft0p6aXAM8Ch5YRkZmb9rt02l29JmgX8JXAzqafYF0qLyszM+lq7D1H+aV79uqRvAdPrzExpZmYGtN+gf5ukj0p6WUT83InFzMyaabfN5c2kMcUuk3STpI9I8sh9ZmZWV7szUW6JiE9FxGLgHcCvkAavNDMze4F271yQNCLpD4GvAq8A2pooTNI+km7JbTVIOlzSDZI2S/qapGm5fN/8fnPevrDqGGfn8rslHV9VvjSXbZZ0VlV53XPYECpyimIza1u7bS43AFfm/X83Io6JiL9q8xwfBO6qev8XwKcj4heBx9k9dP+7Sc/R/CLw6bwfko4ETiGNDrAU+HxOWPsAfwucABwJnJr3bXYOGyaVKYq3bIGI3VMUO8GYla7dO5fTIuLoiPhkRNzX7sElzQdOAr6Y3wt4A3BF3mUNcHJeX5bfk7e/Me+/DPhq7kjwI2AzcExeNkfEfRHxH6Q7qmUtzmHDZOXKPedhgfR+5cruxGM2RNptc7l7ksf/DKn6bFd+Pxt4IiKeze+3AvPy+jzgwXy+Z4En8/7Pl9d8plF5s3PsQdIKSeOSxrdv3z7Jr2g9y1MUm3VN220uEyXpTcCjEbGxrHPsrYhYHRGjETE6Z86cbodjRWs0FbGnKDYrXbttLvu2U1bjNcBbJN1PqrJ6A/BZYJakysOb84FteX0bcFg+9lTgQOCx6vKazzQqf6zJOWyYrFqVpiSu5imKzTqi3TuX77dZ9ryIODsi5kfEQlKD/HciYgy4Fnhb3m05cFVeX5ffk7d/JyIil5+Se5MdDiwCbgRuAhblnmHT8jnW5c80OocNk7ExWL0aRkZASq+rV3tWSbMOaDXN8S+Q2iv2k/Qq0nD7AAcAMxp+sLk/Ar4q6c+AW4Av5fIvAV+RtBnYQUoWRMSdki4DfkB6kPP9EfFcju8DwHpgH+DLEXFni3PYsPEUxWZdofSHfoON0nLgXcAoMF616SlgTUQMzDTHo6OjMT4+3npHMzN7nqSNETFaW95qmuM1wBpJvxMRXy8tOjMzGyjttrl8T9KXJF0N6cFGSX4w0czM6mo3uVxIatt4aX7/Q+BDpURkZmZ9r93kckhEXEZ+GDI/oPhcaVFZfxrWcbyG9XubNdHuTJQ/lTSbNAMlkpaQnqA3SyrjeFWGW6mM4wWD3VtrWL+3WQtNe4s9v5N0NPA3wC8DdwBzgLdFxG3lhtc57i22lxYuTD+stUZG4P77Ox1N5wzr9zbLJtVbrMrjwG8CLyc963I3cFRx4VnfG9ZxvIb1e5u10G6byxXA3Ii4MyLuAI4FvlxeWNZ3hnUcr2H93mYttJtc/gfw95J+QdKJpCqyE8sLy/rOsI7jNazf26yFdofcvwn4PeAfgXOB/xwRDzb9kA2XYR3Ha1i/t1kLrYZ/+Sa5h1h2JPAQqQ2GiHhLqdF1kBv0u2zt2jSJ1wMPpCqlVav8A23WBybboP+/S4rHbLfJdud1QjLrWU2rxSLin4F/Ac6NiH+uXToTog28yUxHXElIW7ZAxO6E1OgBRj/oaNZRLdtc8vD2uyQd2IF4bBhNpjvvRBLSRBORme21dh+ivAp4FbAB+GmlPCJ+r7zQOsttLl00mQcRp0xJiaKWBLt27f3xzawtjdpc2u2K/A3gT4DrgI1Vi9nem0x33ok8X+IHHc06rq0n9PO8LmblqDTCT6RxftWqPTsBQOOEtGBB/TsXP+hoVpq27lwkLZJ0haQfSLqvspQdnPWwohvIx8ZSFdWuXburqpodfyLPl7R7Z+RGf7PiRETLhdRj7I3AbcAI6UHKT7Tz2X5ZFi9eHNamSy6JmDEjIrV6pGXGjFTeq8e/5JKIkZEIKb3WHqvs72Q2oIDxqPOb2m6D/saIWCzp9oj4T9VlZSW9TnOD/gSU3UDejQZ4N/qbTcrejor8c0lTgHskfQDYBswsMkDrI2U3kHejAd6N/maFare32AeBGaTxxRYD7wSWlxWU9biyRwLuxkjDHt3YrFBtD1wZEU9HxNaIOD0i3hoR15cdnPWoskcC7sZIwx7d2KxQTZOLpHXNlk4FaV1UrwdV2SMBT/b4e9PbqxujG7t3mg2wVqMibwceBC4FbiDNQvm8GKDxxdygX0ftgJKQ/prvxSHl+ylW6L94zRpo1KDfKrnsA/w2cCrwK8A/AJdGxJ1lBdotTi519FMPqn6KFfovXrMGJjX8S0Q8FxHfjojlwBJgM/BPuceYDbp+6kHVT7FC/8VrNkEtG/Ql7SvprcAlwPuB84Aryw7MekA/9aDqp1ih/+I1m6BWDfoXA98HjgY+HhG/FhF/GhHbWh1Y0nRJN0q6VdKdkj6eyw+XdIOkzZK+JmlaLt83v9+cty+sOtbZufxuScdXlS/NZZslnVVVXvccQ6WIxuJO96CaSMy1+554Yn/19mp2bd3Qb4Og3mP7lQXYBfwkL09VLT8BnmrxWQEz8/qLSB0ClgCXAafk8guA9+b19wEX5PVTgK/l9SOBW4F9gcOBe4F98nIvcAQwLe9zZP5M3XM0W/pm+JdWw5hU9ilqKJN2zleEicTcaN/3vrczsRal3rX1MDTWZ2gw/EtHxu0iPYB5M/Bq4MfA1Fx+LLA+r68Hjs3rU/N+As4Gzq461vr8uec/m8vPzosanaPZ0hfJpd0fnpGRPfepLCMj3Yi6PROJuR+/X7sG+bvZQGqUXNp9Qn9SJO0jaRPwKGmisXuBJyLi2bzLVmBeXp9H6vZM3v4kMLu6vOYzjcpnNzlHbXwrJI1LGt++ffvefNXOaHf2xX5sLJ5IzP34/do1yN/NhkqpySVSb7OjgPnAMcAryjzfREXE6ogYjYjROXPmdDuc1tr94enHxuKJxNyP369dg/zdbKiUmlwqIuIJ4FpSFdUsSZUBM+eTBsEkvx4GkLcfCDxWXV7zmUbljzU5R39r94enH4cymUjMe/v9ernBvB//7czqqVdXVsQCzAFm5fX9gO8CbwIuZ8/G9vfl9fezZ4P+ZXn9lezZoH8fqTF/al4/nN0N+q/Mn6l7jmbLQLW5VPbth8bt6jhnz05LOzFP9vv1Q4N5v/zbmUUXGvRJT/TfQppg7A7gY7n8COBG0gOZlwP75vLp+f3mvP2IqmOtJLXX3A2cUFV+IvDDvG1lVXndczRb+iK5RAzWD083fujdYG5WqEbJpa3JwoaBh3/pgm4MgTJlSkontaQ0xbKZTcikhn8xK1U3eka5wdysI5xcrHu68UPvBnOzjnByse7pxg99N+ZtMRtCU1vvYlaSyg/6ypWpKmzBgpRYyv6hHxtzMjErmZOLdZd/6M0GkqvFzMyscE4ug6KXnzov0rB8T7M+52qxQVA7H/uWLek9DFaV07B8T7MB4DuXQdDuaMn9pN4dyiB+T7MB5eQyCPppmPZ2qrUqdyhbtqSn6St3KPWe5ofe/J5mQ87JpddMpk1hbx5G7GQbRqOkUXvORnco++xT/7h+ut6s5zi59JJ2f3xrTfZhxMmeb7L2drKz557z0/VmfcLJpZdMtk1hsk+dd7oNY28nO6t8Lz9db9bznFx6yd60nYyNpZGEd+1Kr+384DY67pYt7bWLlFV91+xObDLf08w6zsmll7T741tUO0mj80nNq8rKrr6rdye2fHm6o/LzLWb9od4kL8O49MRkYe1MnlXkBFv1jiW1nkxrbybcmsxkZ/0we6TZkMKThTXXM5OFVZ7naDSQY9ETbNWer1F33+rJtDo94VY3JhUzs7Z4srB+0apNoahnWipVa+98Z3r/la+k842M1N+/ugqt0/Ow9NNzPGYGOLn0n0Y/4BHtt0U0azNpp12k0/OwePZIs77j5NJv6v2wV7TbsN6sC3I73Zo7PeGWZ4806ztuc8l6ps2lHZV2kkbtI63aIjrdZlKEVm1RZtYVjdpcnFyyvkouFZNNEm4gN7OCuEF/EE22LcLVTGZWMieXfjbZJNHpNhMzGzpOLv1sokmi+sn+lStTEvIwKmZWAs9E2e/GxtpLDJ7F0cw6yHcuw8KzOJpZBzm5DAs/5W5mHeTkMiz8lLuZdVBpyUXSYZKulfQDSXdK+mAuP1jSBkn35NeDcrkknSdps6TbJB1ddazlef97JC2vKl8s6fb8mfMkqdk5Bs5Eht6v17Ns2jR4+mkPY29mhSvzzuVZ4Pcj4khgCfB+SUcCZwHXRMQi4Jr8HuAEYFFeVgDnQ0oUwDnAq4FjgHOqksX5wHuqPrc0lzc6x+CY6JwqtT3LZs9On3vssc5McWxmQ6W05BIRD0XEzXn9J8BdwDxgGbAm77YGODmvLwMuzlMEXA/MknQocDywISJ2RMTjwAZgad52QERcn+cUuLjmWPXOMTgm00BfPeLyzJnwzDMT+7yZWZs60uYiaSHwKuAGYG5EPJQ3PQzMzevzgAerPrY1lzUr31qnnCbnqI1rhaRxSePbt2+f+Bfrpr1toHcDv5mVqPTkImkm8HXgQxHxVPW2fMdR6uBmzc4REasjYjQiRufMmVNmGMXb2wZ6N/CbWYlKTS6SXkRKLGsj4hu5+JFcpUV+fTSXbwMOq/r4/FzWrHx+nfJm5xgcezs+mMcXM7MSldlbTMCXgLsi4q+rNq0DKj2+lgNXVZWflnuNLQGezFVb64HjJB2UG/KPA9bnbU9JWpLPdVrNseqdY3Ds7fhgHl/MzEpU2pD7kl4LfBe4HaiM//5RUrvLZcACYAvw9ojYkRPE50g9vnYCp0fEeD7WGfmzAKsi4sJcPgpcBOwHXA2cGREhaXa9czSLd1JD7nuOETMbcp7PpYUJJ5fasbogVSv5r38zGyKez6VoHqvLzKwhJ5fJcldeM7OGnFwmazJdeScyXIuZWR9zcpmsiXblnehwLWZmfczJZbIm2pXXbTRmNkTcWyybVFfkiZgyJd2x1JLSWF9mZn3IvcW6zcOtmNkQcXLpFA+3YmZDxMmlUzzcipkNkandDmCojI05mZjZUPCdi5mZFc7JxczMCufkYmZmhXNyMTOzwjm5mJlZ4fyEfiZpO2lisU44BPhxh861NxxnsRxnsRxnsSYb50hEzKktdHLpAknj9YZL6DWOs1iOs1iOs1hFx+lqMTMzK5yTi5mZFc7JpTtWdzuANjnOYjnOYjnOYhUap9tczMyscL5zMTOzwjm5mJlZ4ZxcCiLpy5IelXRHVdnBkjZIuie/HpTLJek8SZsl3Sbp6KrPLM/73yNpeYfiPFfSNkmb8nJi1bazc5x3Szq+qnxpLtss6awS4jxM0rWSfiDpTkkfzOU9dU2bxNlT11TSdEk3Sro1x/nxXH64pBvyOb8maVou3ze/35y3L2wVf4kxXiTpR1XX8qhc3rX/R/kc+0i6RdK38vueuZYt4uzM9YwILwUswOuAo4E7qso+BZyV188C/iKvnwhcDQhYAtyQyw8G7suvB+X1gzoQ57nAR+rseyRwK7AvcDhwL7BPXu4FjgCm5X2OLDjOQ4Gj8/qLgR/meHrqmjaJs6euab4uM/P6i4Ab8nW6DDgll18AvDevvw+4IK+fAnytWfwlx3gR8LY6+3ft/1E+z4eBvwO+ld/3zLVsEWdHrqfvXAoSEdcBO2qKlwFr8voa4OSq8osjuR6YJelQ4HhgQ0TsiIjHgQ3A0g7E2cgy4KsR8fOI+BGwGTgmL5sj4r6I+A/gq3nfIuN8KCJuzus/Ae4C5tFj17RJnI105Zrm6/J0fvuivATwBuCKXF57PSvX+QrgjZLUJP4yY2yka/+PJM0HTgK+mN+LHrqWjeJsodDr6eRSrrkR8VBefxiYm9fnAQ9W7bc1lzUq74QP5FvhL1eqmprE09E4czXCq0h/yfbsNa2JE3rsmubqkU3Ao6QfiHuBJyLi2TrnfD6evP1JYHbZcdbGGBGVa7kqX8tPS9q3NsaaWDrxb/4Z4A+BXfn9bHrsWjaIs6L06+nk0iGR7i97td/3+cDLgKOAh4C/6m44u0maCXwd+FBEPFW9rZeuaZ04e+6aRsRzEXEUMJ/0F/IruhzSC9TGKOmXgbNJsf4aqWrmj7oYIpLeBDwaERu7GUcrTeLsyPV0cinXI/m2kvz6aC7fBhxWtd/8XNaovFQR8Uj+T70L+AK7b827GqekF5F+sNdGxDdycc9d03px9uo1zbE9AVwLHEuq+qhMd159zufjydsPBB7rVJxVMS7NVY8RET8HLqT71/I1wFsk3U+qvnwD8Fl671q+IE5Jl3Tseu5NQ5GXFzSILWTPhvK/ZM/G50/l9ZPYs+HsxtjdcPYjUqPZQXn94A7EeWjV+v8k1QMDvJI9GxzvIzU8T83rh7O78fmVBcco4GLgMzXlPXVNm8TZU9cUmAPMyuv7Ad8F3gRczp6N0O/L6+9nz0boy5rFX3KMh1Zd688An+yF/0f5XK9nd0N5z1zLFnSjxmcAAAURSURBVHF25HoW/iWGdQEuJVV/PEOqk3w3qV71GuAe4P9V/kHyP97fkuq8bwdGq45zBqlhbzNweofi/EqO4zZgHXv+MK7Mcd4NnFBVfiKpZ9S9wMoS4nwtqcrrNmBTXk7stWvaJM6euqbArwC35HjuAD6Wy48AbszX5nJg31w+Pb/fnLcf0Sr+EmP8Tr6WdwCXsLtHWdf+H1Wd5/Xs/tHumWvZIs6OXE8P/2JmZoVzm4uZmRXOycXMzArn5GJmZoVzcjEzs8I5uZiZWeGcXGwgSHq65v27JH2uC3EsySPfbpJ0l6RzOx1DPfl6bK8aCffiSRxjlqT3lRGfDZ6prXcxswlYA7w9Im6VtA/w8jJPJmlq7B7PqpWvRcQH9uJ0s0gj/H5+L45hQ8J3LjbwJC2U9J08UN81khbk8oskva1qv6fz66GSrst/4d8h6Tdy+XGSvi/pZkmX5/HEar2E9JAqkYZ/+UH+7GxJ/6g0T8kXJW2RdEiOrXpunY9U7nYkvUfSTUrzm3xd0oyquC+QdAPwKUkvk/RtSRslfVdS22OGSfpw/o53SPpQi/JPAi/L1+UvJc3M1/NmSbdLWlb1+T9RmqPkXyRdKukjuXzSsVqfKeuJUC9eOrkAz7H7CflNwAPA5/K2bwLL8/oZwN/n9YuomtcCeDq//j75CXnS0CwvBg4BrgP2z+V/RH6CvCaOjwGPA1cC/x2YnsvPY/cT5yeRnuo/hBcOxfMR4Ny8Pruq/M+AM6vi/hZ5qBDSiAWL8vqrge/UietdwPaq63M6sJj0JPb+wEzgTtKozo3Ka2OdChyQ1w8hPb0t0oCIm0hPpr+YNJrCR9qN1ctgLK4Ws0Hxs0ij6QKpjQEYzW+PBd6a179CmnCsmZuAL+cBKf8+IjZJ+k3S5E7fS1NxMA34fu0HI+ITktYCxwHvAE4lDb3xukoMEfEPkh5v4zv9sqQ/I1VHzQTWV227PCKey3dPvw5cnuOCNFZVPXtUiynNmnllRPw0v/8G8BukBFGvfF3N8QT8uaTXkYZ0n0eaAuE1wFUR8e/Av0v6Zj7ORGK1PufkYsPsWXLVsKQppIRBRFyXfzBPAi6S9Neku5ENEXFqq4NGxL3A+ZK+AGyXNLudGLLpVesXASdHar95FylJVfw0v04hzSNyFJ03RhpscnFEPJNH353eZP9uxmod5jYXGwb/ShqNFtIP4nfz+v2kKiCAt5BmPkTSCPBIRHyBNIPf0cD1wGsk/WLeZ39Jv1R7Ikknafef5YtI1XVPkKrU3pH3OYE0uizAI8BLcpvMvqRRgCteDDyU76DG6n2xSHPH/EjS7+ZjS9KvtnNR8nU4WdIMSfsD/yWXNSr/SY6p4kDSfCHPSPotYCSXfw94s6Tp+W7lTQXEan3Gdy42DM4ELpT0B6R2h9Nz+ReAqyTdCnyb3XcDrwf+QNIzwNPAaRGxPd89XKrdM/f9MWkU42rvBD4taSfprmQsV199PH/2TlKyewAg/zB/gjRa7jbg36qO9SekWS2359fqH/ZqY6Q7pT8mJcivkoZybyoibpZ0UT43wBcj4hZInQYalH8vd0C4GvgL4JuSbgfGK7FHxE2S1pFGN36E1H7z5N7Eav3HoyKbdUGuQhqNiB93O5YySJoZEU/nHm7XASsi4uZux2Wd4zsXMyvDaklHktpg1jixDB/fuZiZWeHcoG9mZoVzcjEzs8I5uZiZWeGcXMzMrHBOLmZmVrj/D7vv5XvqaWopAAAAAElFTkSuQmCC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81853" y="1066800"/>
            <a:ext cx="1861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Regression</a:t>
            </a:r>
            <a:endParaRPr lang="en-US" b="1" dirty="0"/>
          </a:p>
        </p:txBody>
      </p:sp>
      <p:grpSp>
        <p:nvGrpSpPr>
          <p:cNvPr id="54" name="Group 53"/>
          <p:cNvGrpSpPr/>
          <p:nvPr/>
        </p:nvGrpSpPr>
        <p:grpSpPr>
          <a:xfrm>
            <a:off x="647159" y="1542888"/>
            <a:ext cx="5600903" cy="3943512"/>
            <a:chOff x="647159" y="1776950"/>
            <a:chExt cx="5600903" cy="394351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46" y="2004712"/>
              <a:ext cx="5585516" cy="340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TextBox 55"/>
            <p:cNvSpPr txBox="1"/>
            <p:nvPr/>
          </p:nvSpPr>
          <p:spPr>
            <a:xfrm rot="16200000">
              <a:off x="-812183" y="3236292"/>
              <a:ext cx="33187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Market Value (1000x USD)</a:t>
              </a:r>
              <a:endParaRPr lang="en-US" sz="2000" b="1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992396" y="2041772"/>
              <a:ext cx="526106" cy="2728050"/>
              <a:chOff x="8503784" y="2041772"/>
              <a:chExt cx="526106" cy="272805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8503785" y="2041772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700</a:t>
                </a:r>
                <a:endParaRPr lang="en-US" sz="1600" b="1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03785" y="2519671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600</a:t>
                </a:r>
                <a:endParaRPr lang="en-US" sz="1600" b="1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503784" y="2997570"/>
                <a:ext cx="52610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500</a:t>
                </a:r>
                <a:endParaRPr lang="en-US" sz="1600" b="1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8503785" y="3475469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</a:t>
                </a:r>
                <a:endParaRPr lang="en-US" sz="1600" b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8503785" y="39533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</a:t>
                </a:r>
                <a:endParaRPr lang="en-US" sz="16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503785" y="44312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</a:t>
                </a:r>
                <a:endParaRPr lang="en-US" sz="1600" b="1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07972" y="5320352"/>
              <a:ext cx="298030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House Square Footage</a:t>
              </a:r>
              <a:endParaRPr lang="en-US" sz="2000" b="1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644493" y="4981798"/>
              <a:ext cx="4434033" cy="338554"/>
              <a:chOff x="1644493" y="4981798"/>
              <a:chExt cx="4434033" cy="3385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64449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1000</a:t>
                </a:r>
                <a:endParaRPr lang="en-US" sz="1600" b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18650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1500</a:t>
                </a:r>
                <a:endParaRPr lang="en-US" sz="1600" b="1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728525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2000</a:t>
                </a:r>
                <a:endParaRPr lang="en-US" sz="16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270541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2500</a:t>
                </a:r>
                <a:endParaRPr lang="en-US" sz="16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81255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3000</a:t>
                </a:r>
                <a:endParaRPr lang="en-US" sz="16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35457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3500</a:t>
                </a:r>
                <a:endParaRPr lang="en-US" sz="16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89658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4000</a:t>
                </a:r>
                <a:endParaRPr lang="en-US" sz="16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43860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4500</a:t>
                </a:r>
                <a:endParaRPr lang="en-US" sz="1600" b="1" dirty="0"/>
              </a:p>
            </p:txBody>
          </p:sp>
        </p:grpSp>
      </p:grpSp>
      <p:sp>
        <p:nvSpPr>
          <p:cNvPr id="32" name="Rectangle 31"/>
          <p:cNvSpPr/>
          <p:nvPr/>
        </p:nvSpPr>
        <p:spPr>
          <a:xfrm>
            <a:off x="8032337" y="1426200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k-nearest neighbors)</a:t>
            </a:r>
            <a:endParaRPr lang="en-US" sz="1800" b="1" dirty="0"/>
          </a:p>
        </p:txBody>
      </p:sp>
      <p:sp>
        <p:nvSpPr>
          <p:cNvPr id="33" name="Rectangle 32"/>
          <p:cNvSpPr/>
          <p:nvPr/>
        </p:nvSpPr>
        <p:spPr>
          <a:xfrm>
            <a:off x="2598123" y="1426200"/>
            <a:ext cx="242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line of </a:t>
            </a:r>
            <a:r>
              <a:rPr lang="en-US" sz="1800" b="1" dirty="0"/>
              <a:t>b</a:t>
            </a:r>
            <a:r>
              <a:rPr lang="en-US" sz="1800" b="1" dirty="0" smtClean="0"/>
              <a:t>est fit)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016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Classification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00414" y="1066800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Classification</a:t>
            </a:r>
            <a:endParaRPr lang="en-US" b="1" dirty="0"/>
          </a:p>
        </p:txBody>
      </p:sp>
      <p:pic>
        <p:nvPicPr>
          <p:cNvPr id="1028" name="Picture 4" descr="https://miro.medium.com/max/505/0*0J_iKnDVIJNHcGp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12" y="1942639"/>
            <a:ext cx="4310999" cy="33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data:image/png;base64,iVBORw0KGgoAAAANSUhEUgAAAZcAAAEGCAYAAACpXNjrAAAABHNCSVQICAgIfAhkiAAAAAlwSFlzAAALEgAACxIB0t1+/AAAADh0RVh0U29mdHdhcmUAbWF0cGxvdGxpYiB2ZXJzaW9uMy4yLjEsIGh0dHA6Ly9tYXRwbG90bGliLm9yZy+j8jraAAAgAElEQVR4nO3de7hdVXnv8e8vxBBChECIKSZkB2yqD/a0SHYxVGutnkIANRxrPeA+EsHHnOOF6rG2BdMK2qbH2tOq1AonXiBIigJKifZgmoO0WCuXHQg3KRKQQPJwiYSLGGuBvOePMRZZWazb3plzXX+f55nPmmvMueZ818yT9e45xphjKCIwMzMr0pRuB2BmZoPHycXMzArn5GJmZoVzcjEzs8I5uZiZWeGmdjuAXnHIIYfEwoULux2GmVlf2bhx448jYk5tuZNLtnDhQsbHx7sdhplZX5G0pV65q8XMzKxwTi5mZlY4JxczMyuck4uZmRXOycXMzApXWnKR9HJJm6qWpyR9SNLBkjZIuie/HpT3l6TzJG2WdJuko6uOtTzvf4+k5VXliyXdnj9zniTl8rrnMDOzbO1aWLgQpkxJr2vXFnr40pJLRNwdEUdFxFHAYmAncCVwFnBNRCwCrsnvAU4AFuVlBXA+pEQBnAO8GjgGOKcqWZwPvKfqc0tzeaNzmJnZ2rWwYgVs2QIR6XXFikITTKeqxd4I3BsRW4BlwJpcvgY4Oa8vAy6O5HpglqRDgeOBDRGxIyIeBzYAS/O2AyLi+kjzBlxcc6x65zAzs5UrYefOPct27kzlBelUcjkFuDSvz42Ih/L6w8DcvD4PeLDqM1tzWbPyrXXKm51jD5JWSBqXNL59+/YJfykzs770wAMTK5+E0pOLpGnAW4DLa7flO45SZytrdo6IWB0RoxExOmfOC0YvMDMbTAsWTKx8Ejpx53ICcHNEPJLfP5KrtMivj+bybcBhVZ+bn8ualc+vU97sHGZmtmoVzJixZ9mMGam8IJ1ILqeyu0oMYB1Q6fG1HLiqqvy03GtsCfBkrtpaDxwn6aDckH8csD5ve0rSktxL7LSaY9U7h5mZjY3B6tUwMgJSel29OpUXRKnWqByS9gceAI6IiCdz2WzgMmABsAV4e0TsyAnic6QeXzuB0yNiPH/mDOCj+bCrIuLCXD4KXATsB1wNnBkR0egczWIdHR0ND1xpZjYxkjZGxOgLystMLv3EycXMbOIaJRc/oW9mZoVzcjEzs8I5uZiZWeGcXMzMrHBOLmZmVjgnFzMzK5yTi5mZFc7JxczMCufkYmZmhXNyMTOzwjm5mJlZ4ZxczMyscE4uZmZWOCcXMzMrnJOLmZkVzsnFzMwK5+RiZmaFc3IxM7PCObmYmVnhnFzMzKxwTi5mZlY4JxczMyuck4uZmRXOycXMzArn5GJmZoVzcjEzs8I5uZiZWeGcXMzMrHClJhdJsyRdIenfJN0l6VhJB0vaIOme/HpQ3leSzpO0WdJtko6uOs7yvP89kpZXlS+WdHv+zHmSlMvrnsPMzDqj7DuXzwLfjohXAL8K3AWcBVwTEYuAa/J7gBOARXlZAZwPKVEA5wCvBo4BzqlKFucD76n63NJc3ugcZtaOtWth4UKYMiW9rl3b7Yisz5SWXCQdCLwO+BJARPxHRDwBLAPW5N3WACfn9WXAxZFcD8ySdChwPLAhInZExOPABmBp3nZARFwfEQFcXHOseucws1bWroUVK2DLFohIrytWOMHYhJR553I4sB24UNItkr4oaX9gbkQ8lPd5GJib1+cBD1Z9fmsua1a+tU45Tc5hZq2sXAk7d+5ZtnNnKjdrU5nJZSpwNHB+RLwK+Ck11VP5jiNKjKHpOSStkDQuaXz79u1lhmHWPx54YGLlZnWUmVy2Alsj4ob8/gpSsnkkV2mRXx/N27cBh1V9fn4ua1Y+v045Tc6xh4hYHRGjETE6Z86cSX1Js4GzYMHEys3qKC25RMTDwIOSXp6L3gj8AFgHVHp8LQeuyuvrgNNyr7ElwJO5ams9cJykg3JD/nHA+rztKUlLci+x02qOVe8cZtbKqlUwY8aeZTNmpHKzNk0t+fhnAmslTQPuA04nJbTLJL0b2AK8Pe/7f4ETgc3AzrwvEbFD0p8CN+X9PhERO/L6+4CLgP2Aq/MC8MkG5zCzVsbG0uvKlakqbMGClFgq5WZtUGqSsNHR0RgfH+92GGb9Y+1aJyBD0saIGK0tL/vOxcwGUaW7cqVXWaW7MjjBGODhX8xsMoa9u7IfMm3Jdy5mNnHD3F3Zd21t8Z2LmU3cMHdXHva7tjY5uZjZxA1zd+VhvmubACcXM5u4sTFYvRpGRkBKr6tXD0e10DDftU2Ak4uZTc7YGNx/P+zalV6HIbHAcN+1TYCTi5nZRAzzXdsEuLeYmdlEjY05mbTQdnLJ43q9FPgZcH9E7CotKjMz62tNk0ue8Ov9wKnANNL8LNOBuZKuBz4fEdeWHqWZmfWVVm0uV5Am6vqNiHh5RLw2D1F/GGlwyGV5cEgzMytDn44G0PTOJSJ+u8m2jcDGwiMyM7Okj0cDaDkqsqSpwAnAK3LRXcC3I+LZkmPrKI+KbGY9Z+HClFBqjYyk7t89oNGoyE2rxSTNA+4Efp/UmD8P+APgTkkvLSNQM+uSPq1+GWh9PBpAq95iq4DzI+Iz1YWSfg/4X+ye7dHM+lkfV78MtAUL6t+59MFoAK0a9JfUJhaAiDgPWFJOSGbWcR6MsTf18WgArZLLz5ps29lkm5n1kz6ufhlofTwaQKtqsQMlvbVOuYADSojHzLqhj6tfBl6fjgbQKrn8M/DmBtuuKzgWM+uWVav2bHOBvql+sd7U6jmX0zsViJl1UeUv45UrU1XYggUpsfThX8zWG1p1RX6zpJGq9x+TdKukdZIOLz88M+uYYR1C30rRqkF/FWk8MSS9CfhvwBnAOuCCckMzM7N+1Sq5RERUKmHfCnwpIjZGxBeBOeWGZmZm/apVcpGkmZKmAG8ErqnaNr28sMzMrJ+16i32GWAT8BRwV0SMA0h6FfBQybGZmVmfatVb7MuS1gMvAW6t2vQw4J5kZmZWV6vJwo6uenuUpAB+HBEPlhuWmZn1s1bVYn9Vp+xgSdOAUyNiUwkxmZlZn2vaoB8Rv1Vn+VXgncB5rQ4u6X5Jt0vaJKnSXnOwpA2S7smvB+VySTpP0mZJt1XfNUlanve/R9LyqvLF+fib82fV7BxmPc1D3tsAadVbrK7csD+zzd1/KyKOqppM5izgmohYROp9dlYuPwFYlJcVwPmQEgVwDvBq4BjgnKpkcT7wnqrPLW1xDrPeVBnyfssWiNg95L0TjPWpSSUXSXOB5lNYNrYMWJPX1wAnV5VfHMn1wCxJhwLHAxsiYkdEPA5sAJbmbQdExPWRptO8uOZY9c5h1ps85L0NmFYN+n/DC5PIwcCvAx9s4/gB/GPuCPB/ImI1MDciKt2YHwbm5vV5QHVHga25rFn51jrlNDlH7fdbQbpLYoFHf7Vu8pD3NmBaNejXTiofwGPAhyPi0TaO/9qI2CbpJcAGSf+2x8EiIiee0jQ7R052qwFGR0dLjcOsKQ95bwOm1XMua5ptbyUituXXRyVdSWozeUTSoRHxUK7aqiSpbcBhVR+fn8u2Aa+vKf+nXD6/zv40OYdZb/KQ9zZgWo2K/M08MvKL6mw7QtInJJ3R4LP7S3pxZR04DriDNOhlpcfXcuCqvL4OOC33GlsCPJmrttYDx0k6KDfkHwesz9uekrQk9xI7reZY9c5h1pv6eMZBs3qU2sIbbJR+Afgw8DvADtIIydOBhcC9wOciou4Pt6QjgCvz26nA30XEKkmzgcuABcAW4O0RsSMniM+RenztBE6vGm7mDOCj+VirIuLCXD4KXATsB1wNnJmrweqeo9mFGB0djfHx2lpAMzNrRtLGqt7Au8ubJZeaAywEDgV+BvywarTkgeDkYmY2cY2SS9tdkSPi/oj4fkRsGrTEYkPMDy6alaJVbzGzwVV5cLHSiF55cBHc1mG2lyb1EKXZQOjGg4u+U7Ih0fadi6T9gAURcXeJ8Zh1TqcfXPSdkg2Rtu5cJL2ZNGnYt/P7oyStKzMw67Bh/Iu60QOKZT246CFebIi0Wy12LukByCcA8lD7h5cUk3XasA6auGpVelCxWpkPLnqIFxsi7SaXZyLiyZoyD5cyKIb1L+pOP7jY6Tslsy5qN7ncKekdwD6SFuUBLf+1xLisk4b5L+qxMbj/fti1K72W2fbR6Tslsy5qN7mcCbwS+DlwKfAU8KGygrIO81/UneEhXmyItJVcImJnRKyMiF+LiNG8/u9lB2cd4r+omyuys0Mn75TMuqitrsiSrqVOG0tEvKHwiKzzKj9wK1emqrAFC1Ji8Q+fuw+bTVJbY4tJWlz1djppIMtnI+IPywqs0zy2mNW1cGH9eVZGRtKdh9mQazS2WFt3LhGxsaboe5JuLCQys142zJ0dzPZCu9ViB1e9nQIsBg4sJSKzXuIZIs0mpd3hXzaS2lwEPAv8CHh3WUGZ9QzPEGk2Ke1Wi/lpfBtO7uxgNilNk4uktzbbHhHfKDYcsx40NuZkYjZBre5c3txkWwBOLmZm9gJNk0tEnN6pQMzMbHBMZD6Xk0hDwEyvlEXEJ8oIyszM+lu787lcAPxX0hhjAn4XGCkxLjMz62PtDlz56xFxGvB4RHwcOBb4pfLCMjOzftZucvlZft0p6aXAM8Ch5YRkZmb9rt02l29JmgX8JXAzqafYF0qLyszM+lq7D1H+aV79uqRvAdPrzExpZmYGtN+gf5ukj0p6WUT83InFzMyaabfN5c2kMcUuk3STpI9I8sh9ZmZWV7szUW6JiE9FxGLgHcCvkAavNDMze4F271yQNCLpD4GvAq8A2pooTNI+km7JbTVIOlzSDZI2S/qapGm5fN/8fnPevrDqGGfn8rslHV9VvjSXbZZ0VlV53XPYECpyimIza1u7bS43AFfm/X83Io6JiL9q8xwfBO6qev8XwKcj4heBx9k9dP+7Sc/R/CLw6bwfko4ETiGNDrAU+HxOWPsAfwucABwJnJr3bXYOGyaVKYq3bIGI3VMUO8GYla7dO5fTIuLoiPhkRNzX7sElzQdOAr6Y3wt4A3BF3mUNcHJeX5bfk7e/Me+/DPhq7kjwI2AzcExeNkfEfRHxH6Q7qmUtzmHDZOXKPedhgfR+5cruxGM2RNptc7l7ksf/DKn6bFd+Pxt4IiKeze+3AvPy+jzgwXy+Z4En8/7Pl9d8plF5s3PsQdIKSeOSxrdv3z7Jr2g9y1MUm3VN220uEyXpTcCjEbGxrHPsrYhYHRGjETE6Z86cbodjRWs0FbGnKDYrXbttLvu2U1bjNcBbJN1PqrJ6A/BZYJakysOb84FteX0bcFg+9lTgQOCx6vKazzQqf6zJOWyYrFqVpiSu5imKzTqi3TuX77dZ9ryIODsi5kfEQlKD/HciYgy4Fnhb3m05cFVeX5ffk7d/JyIil5+Se5MdDiwCbgRuAhblnmHT8jnW5c80OocNk7ExWL0aRkZASq+rV3tWSbMOaDXN8S+Q2iv2k/Qq0nD7AAcAMxp+sLk/Ar4q6c+AW4Av5fIvAV+RtBnYQUoWRMSdki4DfkB6kPP9EfFcju8DwHpgH+DLEXFni3PYsPEUxWZdofSHfoON0nLgXcAoMF616SlgTUQMzDTHo6OjMT4+3npHMzN7nqSNETFaW95qmuM1wBpJvxMRXy8tOjMzGyjttrl8T9KXJF0N6cFGSX4w0czM6mo3uVxIatt4aX7/Q+BDpURkZmZ9r93kckhEXEZ+GDI/oPhcaVFZfxrWcbyG9XubNdHuTJQ/lTSbNAMlkpaQnqA3SyrjeFWGW6mM4wWD3VtrWL+3WQtNe4s9v5N0NPA3wC8DdwBzgLdFxG3lhtc57i22lxYuTD+stUZG4P77Ox1N5wzr9zbLJtVbrMrjwG8CLyc963I3cFRx4VnfG9ZxvIb1e5u10G6byxXA3Ii4MyLuAI4FvlxeWNZ3hnUcr2H93mYttJtc/gfw95J+QdKJpCqyE8sLy/rOsI7jNazf26yFdofcvwn4PeAfgXOB/xwRDzb9kA2XYR3Ha1i/t1kLrYZ/+Sa5h1h2JPAQqQ2GiHhLqdF1kBv0u2zt2jSJ1wMPpCqlVav8A23WBybboP+/S4rHbLfJdud1QjLrWU2rxSLin4F/Ac6NiH+uXToTog28yUxHXElIW7ZAxO6E1OgBRj/oaNZRLdtc8vD2uyQd2IF4bBhNpjvvRBLSRBORme21dh+ivAp4FbAB+GmlPCJ+r7zQOsttLl00mQcRp0xJiaKWBLt27f3xzawtjdpc2u2K/A3gT4DrgI1Vi9nem0x33ok8X+IHHc06rq0n9PO8LmblqDTCT6RxftWqPTsBQOOEtGBB/TsXP+hoVpq27lwkLZJ0haQfSLqvspQdnPWwohvIx8ZSFdWuXburqpodfyLPl7R7Z+RGf7PiRETLhdRj7I3AbcAI6UHKT7Tz2X5ZFi9eHNamSy6JmDEjIrV6pGXGjFTeq8e/5JKIkZEIKb3WHqvs72Q2oIDxqPOb2m6D/saIWCzp9oj4T9VlZSW9TnOD/gSU3UDejQZ4N/qbTcrejor8c0lTgHskfQDYBswsMkDrI2U3kHejAd6N/maFare32AeBGaTxxRYD7wSWlxWU9biyRwLuxkjDHt3YrFBtD1wZEU9HxNaIOD0i3hoR15cdnPWoskcC7sZIwx7d2KxQTZOLpHXNlk4FaV1UrwdV2SMBT/b4e9PbqxujG7t3mg2wVqMibwceBC4FbiDNQvm8GKDxxdygX0ftgJKQ/prvxSHl+ylW6L94zRpo1KDfKrnsA/w2cCrwK8A/AJdGxJ1lBdotTi519FMPqn6KFfovXrMGJjX8S0Q8FxHfjojlwBJgM/BPuceYDbp+6kHVT7FC/8VrNkEtG/Ql7SvprcAlwPuB84Aryw7MekA/9aDqp1ih/+I1m6BWDfoXA98HjgY+HhG/FhF/GhHbWh1Y0nRJN0q6VdKdkj6eyw+XdIOkzZK+JmlaLt83v9+cty+sOtbZufxuScdXlS/NZZslnVVVXvccQ6WIxuJO96CaSMy1+554Yn/19mp2bd3Qb4Og3mP7lQXYBfwkL09VLT8BnmrxWQEz8/qLSB0ClgCXAafk8guA9+b19wEX5PVTgK/l9SOBW4F9gcOBe4F98nIvcAQwLe9zZP5M3XM0W/pm+JdWw5hU9ilqKJN2zleEicTcaN/3vrczsRal3rX1MDTWZ2gw/EtHxu0iPYB5M/Bq4MfA1Fx+LLA+r68Hjs3rU/N+As4Gzq461vr8uec/m8vPzosanaPZ0hfJpd0fnpGRPfepLCMj3Yi6PROJuR+/X7sG+bvZQGqUXNp9Qn9SJO0jaRPwKGmisXuBJyLi2bzLVmBeXp9H6vZM3v4kMLu6vOYzjcpnNzlHbXwrJI1LGt++ffvefNXOaHf2xX5sLJ5IzP34/do1yN/NhkqpySVSb7OjgPnAMcAryjzfREXE6ogYjYjROXPmdDuc1tr94enHxuKJxNyP369dg/zdbKiUmlwqIuIJ4FpSFdUsSZUBM+eTBsEkvx4GkLcfCDxWXV7zmUbljzU5R39r94enH4cymUjMe/v9ernBvB//7czqqVdXVsQCzAFm5fX9gO8CbwIuZ8/G9vfl9fezZ4P+ZXn9lezZoH8fqTF/al4/nN0N+q/Mn6l7jmbLQLW5VPbth8bt6jhnz05LOzFP9vv1Q4N5v/zbmUUXGvRJT/TfQppg7A7gY7n8COBG0gOZlwP75vLp+f3mvP2IqmOtJLXX3A2cUFV+IvDDvG1lVXndczRb+iK5RAzWD083fujdYG5WqEbJpa3JwoaBh3/pgm4MgTJlSkontaQ0xbKZTcikhn8xK1U3eka5wdysI5xcrHu68UPvBnOzjnByse7pxg99N+ZtMRtCU1vvYlaSyg/6ypWpKmzBgpRYyv6hHxtzMjErmZOLdZd/6M0GkqvFzMyscE4ug6KXnzov0rB8T7M+52qxQVA7H/uWLek9DFaV07B8T7MB4DuXQdDuaMn9pN4dyiB+T7MB5eQyCPppmPZ2qrUqdyhbtqSn6St3KPWe5ofe/J5mQ87JpddMpk1hbx5G7GQbRqOkUXvORnco++xT/7h+ut6s5zi59JJ2f3xrTfZhxMmeb7L2drKz557z0/VmfcLJpZdMtk1hsk+dd7oNY28nO6t8Lz9db9bznFx6yd60nYyNpZGEd+1Kr+384DY67pYt7bWLlFV91+xObDLf08w6zsmll7T741tUO0mj80nNq8rKrr6rdye2fHm6o/LzLWb9od4kL8O49MRkYe1MnlXkBFv1jiW1nkxrbybcmsxkZ/0we6TZkMKThTXXM5OFVZ7naDSQY9ETbNWer1F33+rJtDo94VY3JhUzs7Z4srB+0apNoahnWipVa+98Z3r/la+k842M1N+/ugqt0/Ow9NNzPGYGOLn0n0Y/4BHtt0U0azNpp12k0/OwePZIs77j5NJv6v2wV7TbsN6sC3I73Zo7PeGWZ4806ztuc8l6ps2lHZV2kkbtI63aIjrdZlKEVm1RZtYVjdpcnFyyvkouFZNNEm4gN7OCuEF/EE22LcLVTGZWMieXfjbZJNHpNhMzGzpOLv1sokmi+sn+lStTEvIwKmZWAs9E2e/GxtpLDJ7F0cw6yHcuw8KzOJpZBzm5DAs/5W5mHeTkMiz8lLuZdVBpyUXSYZKulfQDSXdK+mAuP1jSBkn35NeDcrkknSdps6TbJB1ddazlef97JC2vKl8s6fb8mfMkqdk5Bs5Eht6v17Ns2jR4+mkPY29mhSvzzuVZ4Pcj4khgCfB+SUcCZwHXRMQi4Jr8HuAEYFFeVgDnQ0oUwDnAq4FjgHOqksX5wHuqPrc0lzc6x+CY6JwqtT3LZs9On3vssc5McWxmQ6W05BIRD0XEzXn9J8BdwDxgGbAm77YGODmvLwMuzlMEXA/MknQocDywISJ2RMTjwAZgad52QERcn+cUuLjmWPXOMTgm00BfPeLyzJnwzDMT+7yZWZs60uYiaSHwKuAGYG5EPJQ3PQzMzevzgAerPrY1lzUr31qnnCbnqI1rhaRxSePbt2+f+Bfrpr1toHcDv5mVqPTkImkm8HXgQxHxVPW2fMdR6uBmzc4REasjYjQiRufMmVNmGMXb2wZ6N/CbWYlKTS6SXkRKLGsj4hu5+JFcpUV+fTSXbwMOq/r4/FzWrHx+nfJm5xgcezs+mMcXM7MSldlbTMCXgLsi4q+rNq0DKj2+lgNXVZWflnuNLQGezFVb64HjJB2UG/KPA9bnbU9JWpLPdVrNseqdY3Ds7fhgHl/MzEpU2pD7kl4LfBe4HaiM//5RUrvLZcACYAvw9ojYkRPE50g9vnYCp0fEeD7WGfmzAKsi4sJcPgpcBOwHXA2cGREhaXa9czSLd1JD7nuOETMbcp7PpYUJJ5fasbogVSv5r38zGyKez6VoHqvLzKwhJ5fJcldeM7OGnFwmazJdeScyXIuZWR9zcpmsiXblnehwLWZmfczJZbIm2pXXbTRmNkTcWyybVFfkiZgyJd2x1JLSWF9mZn3IvcW6zcOtmNkQcXLpFA+3YmZDxMmlUzzcipkNkandDmCojI05mZjZUPCdi5mZFc7JxczMCufkYmZmhXNyMTOzwjm5mJlZ4fyEfiZpO2lisU44BPhxh861NxxnsRxnsRxnsSYb50hEzKktdHLpAknj9YZL6DWOs1iOs1iOs1hFx+lqMTMzK5yTi5mZFc7JpTtWdzuANjnOYjnOYjnOYhUap9tczMyscL5zMTOzwjm5mJlZ4ZxcCiLpy5IelXRHVdnBkjZIuie/HpTLJek8SZsl3Sbp6KrPLM/73yNpeYfiPFfSNkmb8nJi1bazc5x3Szq+qnxpLtss6awS4jxM0rWSfiDpTkkfzOU9dU2bxNlT11TSdEk3Sro1x/nxXH64pBvyOb8maVou3ze/35y3L2wVf4kxXiTpR1XX8qhc3rX/R/kc+0i6RdK38vueuZYt4uzM9YwILwUswOuAo4E7qso+BZyV188C/iKvnwhcDQhYAtyQyw8G7suvB+X1gzoQ57nAR+rseyRwK7AvcDhwL7BPXu4FjgCm5X2OLDjOQ4Gj8/qLgR/meHrqmjaJs6euab4uM/P6i4Ab8nW6DDgll18AvDevvw+4IK+fAnytWfwlx3gR8LY6+3ft/1E+z4eBvwO+ld/3zLVsEWdHrqfvXAoSEdcBO2qKlwFr8voa4OSq8osjuR6YJelQ4HhgQ0TsiIjHgQ3A0g7E2cgy4KsR8fOI+BGwGTgmL5sj4r6I+A/gq3nfIuN8KCJuzus/Ae4C5tFj17RJnI105Zrm6/J0fvuivATwBuCKXF57PSvX+QrgjZLUJP4yY2yka/+PJM0HTgK+mN+LHrqWjeJsodDr6eRSrrkR8VBefxiYm9fnAQ9W7bc1lzUq74QP5FvhL1eqmprE09E4czXCq0h/yfbsNa2JE3rsmubqkU3Ao6QfiHuBJyLi2TrnfD6evP1JYHbZcdbGGBGVa7kqX8tPS9q3NsaaWDrxb/4Z4A+BXfn9bHrsWjaIs6L06+nk0iGR7i97td/3+cDLgKOAh4C/6m44u0maCXwd+FBEPFW9rZeuaZ04e+6aRsRzEXEUMJ/0F/IruhzSC9TGKOmXgbNJsf4aqWrmj7oYIpLeBDwaERu7GUcrTeLsyPV0cinXI/m2kvz6aC7fBhxWtd/8XNaovFQR8Uj+T70L+AK7b827GqekF5F+sNdGxDdycc9d03px9uo1zbE9AVwLHEuq+qhMd159zufjydsPBB7rVJxVMS7NVY8RET8HLqT71/I1wFsk3U+qvnwD8Fl671q+IE5Jl3Tseu5NQ5GXFzSILWTPhvK/ZM/G50/l9ZPYs+HsxtjdcPYjUqPZQXn94A7EeWjV+v8k1QMDvJI9GxzvIzU8T83rh7O78fmVBcco4GLgMzXlPXVNm8TZU9cUmAPMyuv7Ad8F3gRczp6N0O/L6+9nz0boy5rFX3KMh1Zd688An+yF/0f5XK9nd0N5z1zLFnSjxmcAAAURSURBVHF25HoW/iWGdQEuJVV/PEOqk3w3qV71GuAe4P9V/kHyP97fkuq8bwdGq45zBqlhbzNweofi/EqO4zZgHXv+MK7Mcd4NnFBVfiKpZ9S9wMoS4nwtqcrrNmBTXk7stWvaJM6euqbArwC35HjuAD6Wy48AbszX5nJg31w+Pb/fnLcf0Sr+EmP8Tr6WdwCXsLtHWdf+H1Wd5/Xs/tHumWvZIs6OXE8P/2JmZoVzm4uZmRXOycXMzArn5GJmZoVzcjEzs8I5uZiZWeGcXGwgSHq65v27JH2uC3EsySPfbpJ0l6RzOx1DPfl6bK8aCffiSRxjlqT3lRGfDZ6prXcxswlYA7w9Im6VtA/w8jJPJmlq7B7PqpWvRcQH9uJ0s0gj/H5+L45hQ8J3LjbwJC2U9J08UN81khbk8oskva1qv6fz66GSrst/4d8h6Tdy+XGSvi/pZkmX5/HEar2E9JAqkYZ/+UH+7GxJ/6g0T8kXJW2RdEiOrXpunY9U7nYkvUfSTUrzm3xd0oyquC+QdAPwKUkvk/RtSRslfVdS22OGSfpw/o53SPpQi/JPAi/L1+UvJc3M1/NmSbdLWlb1+T9RmqPkXyRdKukjuXzSsVqfKeuJUC9eOrkAz7H7CflNwAPA5/K2bwLL8/oZwN/n9YuomtcCeDq//j75CXnS0CwvBg4BrgP2z+V/RH6CvCaOjwGPA1cC/x2YnsvPY/cT5yeRnuo/hBcOxfMR4Ny8Pruq/M+AM6vi/hZ5qBDSiAWL8vqrge/UietdwPaq63M6sJj0JPb+wEzgTtKozo3Ka2OdChyQ1w8hPb0t0oCIm0hPpr+YNJrCR9qN1ctgLK4Ws0Hxs0ij6QKpjQEYzW+PBd6a179CmnCsmZuAL+cBKf8+IjZJ+k3S5E7fS1NxMA34fu0HI+ITktYCxwHvAE4lDb3xukoMEfEPkh5v4zv9sqQ/I1VHzQTWV227PCKey3dPvw5cnuOCNFZVPXtUiynNmnllRPw0v/8G8BukBFGvfF3N8QT8uaTXkYZ0n0eaAuE1wFUR8e/Av0v6Zj7ORGK1PufkYsPsWXLVsKQppIRBRFyXfzBPAi6S9Neku5ENEXFqq4NGxL3A+ZK+AGyXNLudGLLpVesXASdHar95FylJVfw0v04hzSNyFJ03RhpscnFEPJNH353eZP9uxmod5jYXGwb/ShqNFtIP4nfz+v2kKiCAt5BmPkTSCPBIRHyBNIPf0cD1wGsk/WLeZ39Jv1R7Ikknafef5YtI1XVPkKrU3pH3OYE0uizAI8BLcpvMvqRRgCteDDyU76DG6n2xSHPH/EjS7+ZjS9KvtnNR8nU4WdIMSfsD/yWXNSr/SY6p4kDSfCHPSPotYCSXfw94s6Tp+W7lTQXEan3Gdy42DM4ELpT0B6R2h9Nz+ReAqyTdCnyb3XcDrwf+QNIzwNPAaRGxPd89XKrdM/f9MWkU42rvBD4taSfprmQsV199PH/2TlKyewAg/zB/gjRa7jbg36qO9SekWS2359fqH/ZqY6Q7pT8mJcivkoZybyoibpZ0UT43wBcj4hZInQYalH8vd0C4GvgL4JuSbgfGK7FHxE2S1pFGN36E1H7z5N7Eav3HoyKbdUGuQhqNiB93O5YySJoZEU/nHm7XASsi4uZux2Wd4zsXMyvDaklHktpg1jixDB/fuZiZWeHcoG9mZoVzcjEzs8I5uZiZWeGcXMzMrHBOLmZmVrj/D7vv5XvqaWopAAAAAElFTkSuQmCC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81853" y="1066800"/>
            <a:ext cx="1861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Regression</a:t>
            </a:r>
            <a:endParaRPr lang="en-US" b="1" dirty="0"/>
          </a:p>
        </p:txBody>
      </p:sp>
      <p:grpSp>
        <p:nvGrpSpPr>
          <p:cNvPr id="54" name="Group 53"/>
          <p:cNvGrpSpPr/>
          <p:nvPr/>
        </p:nvGrpSpPr>
        <p:grpSpPr>
          <a:xfrm>
            <a:off x="647159" y="1542888"/>
            <a:ext cx="5600903" cy="3943512"/>
            <a:chOff x="647159" y="1776950"/>
            <a:chExt cx="5600903" cy="394351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46" y="2004712"/>
              <a:ext cx="5585516" cy="340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TextBox 55"/>
            <p:cNvSpPr txBox="1"/>
            <p:nvPr/>
          </p:nvSpPr>
          <p:spPr>
            <a:xfrm rot="16200000">
              <a:off x="-812183" y="3236292"/>
              <a:ext cx="33187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Market Value (1000x USD)</a:t>
              </a:r>
              <a:endParaRPr lang="en-US" sz="2000" b="1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992396" y="2041772"/>
              <a:ext cx="526106" cy="2728050"/>
              <a:chOff x="8503784" y="2041772"/>
              <a:chExt cx="526106" cy="272805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8503785" y="2041772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700</a:t>
                </a:r>
                <a:endParaRPr lang="en-US" sz="1600" b="1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03785" y="2519671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600</a:t>
                </a:r>
                <a:endParaRPr lang="en-US" sz="1600" b="1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503784" y="2997570"/>
                <a:ext cx="52610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500</a:t>
                </a:r>
                <a:endParaRPr lang="en-US" sz="1600" b="1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8503785" y="3475469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</a:t>
                </a:r>
                <a:endParaRPr lang="en-US" sz="1600" b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8503785" y="39533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</a:t>
                </a:r>
                <a:endParaRPr lang="en-US" sz="16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503785" y="4431268"/>
                <a:ext cx="5261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</a:t>
                </a:r>
                <a:endParaRPr lang="en-US" sz="1600" b="1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07972" y="5320352"/>
              <a:ext cx="298030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House Square Footage</a:t>
              </a:r>
              <a:endParaRPr lang="en-US" sz="2000" b="1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644493" y="4981798"/>
              <a:ext cx="4434033" cy="338554"/>
              <a:chOff x="1644493" y="4981798"/>
              <a:chExt cx="4434033" cy="3385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64449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1000</a:t>
                </a:r>
                <a:endParaRPr lang="en-US" sz="1600" b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18650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1500</a:t>
                </a:r>
                <a:endParaRPr lang="en-US" sz="1600" b="1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728525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2000</a:t>
                </a:r>
                <a:endParaRPr lang="en-US" sz="16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270541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2500</a:t>
                </a:r>
                <a:endParaRPr lang="en-US" sz="16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81255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3000</a:t>
                </a:r>
                <a:endParaRPr lang="en-US" sz="16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354573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3500</a:t>
                </a:r>
                <a:endParaRPr lang="en-US" sz="16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896589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4000</a:t>
                </a:r>
                <a:endParaRPr lang="en-US" sz="16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438607" y="4981798"/>
                <a:ext cx="63991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4500</a:t>
                </a:r>
                <a:endParaRPr lang="en-US" sz="1600" b="1" dirty="0"/>
              </a:p>
            </p:txBody>
          </p:sp>
        </p:grpSp>
      </p:grpSp>
      <p:sp>
        <p:nvSpPr>
          <p:cNvPr id="3" name="Oval 2"/>
          <p:cNvSpPr/>
          <p:nvPr/>
        </p:nvSpPr>
        <p:spPr bwMode="auto">
          <a:xfrm>
            <a:off x="8581580" y="3553968"/>
            <a:ext cx="256032" cy="256032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32337" y="1426200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k-nearest neighbors)</a:t>
            </a:r>
            <a:endParaRPr lang="en-US" sz="1800" b="1" dirty="0"/>
          </a:p>
        </p:txBody>
      </p:sp>
      <p:sp>
        <p:nvSpPr>
          <p:cNvPr id="31" name="Rectangle 30"/>
          <p:cNvSpPr/>
          <p:nvPr/>
        </p:nvSpPr>
        <p:spPr>
          <a:xfrm>
            <a:off x="2598123" y="1426200"/>
            <a:ext cx="242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(e.g., line of </a:t>
            </a:r>
            <a:r>
              <a:rPr lang="en-US" sz="1800" b="1" dirty="0"/>
              <a:t>b</a:t>
            </a:r>
            <a:r>
              <a:rPr lang="en-US" sz="1800" b="1" dirty="0" smtClean="0"/>
              <a:t>est fit)</a:t>
            </a:r>
            <a:endParaRPr lang="en-US" sz="1800" b="1" dirty="0"/>
          </a:p>
        </p:txBody>
      </p:sp>
      <p:sp>
        <p:nvSpPr>
          <p:cNvPr id="30" name="Rectangle 29"/>
          <p:cNvSpPr/>
          <p:nvPr/>
        </p:nvSpPr>
        <p:spPr>
          <a:xfrm>
            <a:off x="6687663" y="4953000"/>
            <a:ext cx="21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Which class?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7765576" y="3807725"/>
            <a:ext cx="764275" cy="1132765"/>
          </a:xfrm>
          <a:custGeom>
            <a:avLst/>
            <a:gdLst>
              <a:gd name="connsiteX0" fmla="*/ 0 w 764275"/>
              <a:gd name="connsiteY0" fmla="*/ 1132765 h 1132765"/>
              <a:gd name="connsiteX1" fmla="*/ 232012 w 764275"/>
              <a:gd name="connsiteY1" fmla="*/ 518615 h 1132765"/>
              <a:gd name="connsiteX2" fmla="*/ 764275 w 764275"/>
              <a:gd name="connsiteY2" fmla="*/ 0 h 11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1132765">
                <a:moveTo>
                  <a:pt x="0" y="1132765"/>
                </a:moveTo>
                <a:cubicBezTo>
                  <a:pt x="52316" y="920087"/>
                  <a:pt x="104633" y="707409"/>
                  <a:pt x="232012" y="518615"/>
                </a:cubicBezTo>
                <a:cubicBezTo>
                  <a:pt x="359391" y="329821"/>
                  <a:pt x="561833" y="164910"/>
                  <a:pt x="764275" y="0"/>
                </a:cubicBez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055812" y="3230171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42864" y="2423200"/>
            <a:ext cx="7055457" cy="2148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399" kern="0" smtClean="0"/>
              <a:t>Introduction</a:t>
            </a:r>
          </a:p>
          <a:p>
            <a:r>
              <a:rPr lang="en-US" sz="2399" kern="0" smtClean="0"/>
              <a:t>Week 1: Basics of Data Analysis</a:t>
            </a:r>
          </a:p>
          <a:p>
            <a:r>
              <a:rPr lang="en-US" sz="2399" kern="0" smtClean="0"/>
              <a:t>Week 2: AI and Signal Processing</a:t>
            </a:r>
          </a:p>
          <a:p>
            <a:r>
              <a:rPr lang="en-US" sz="2399" kern="0" smtClean="0"/>
              <a:t>Week 3: Computer Vision and Deep Learning</a:t>
            </a:r>
          </a:p>
          <a:p>
            <a:r>
              <a:rPr lang="en-US" sz="2399" kern="0" smtClean="0"/>
              <a:t>Week 4: Capstone project</a:t>
            </a:r>
            <a:endParaRPr lang="en-US" sz="2399" kern="0" dirty="0"/>
          </a:p>
        </p:txBody>
      </p:sp>
    </p:spTree>
    <p:extLst>
      <p:ext uri="{BB962C8B-B14F-4D97-AF65-F5344CB8AC3E}">
        <p14:creationId xmlns:p14="http://schemas.microsoft.com/office/powerpoint/2010/main" val="33873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and Signal Processing</a:t>
            </a:r>
            <a:endParaRPr lang="en-US" dirty="0"/>
          </a:p>
        </p:txBody>
      </p:sp>
      <p:pic>
        <p:nvPicPr>
          <p:cNvPr id="4098" name="Picture 2" descr="https://ak6.picdn.net/shutterstock/videos/369937/thumb/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466012" y="1922573"/>
            <a:ext cx="4038600" cy="34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1613" y="1276242"/>
            <a:ext cx="2835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Fourier Transform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659627" y="1091576"/>
            <a:ext cx="3651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Decomposing a Signal Into Constituent Parts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287797" y="2081210"/>
            <a:ext cx="4522701" cy="3300431"/>
            <a:chOff x="1453648" y="2081210"/>
            <a:chExt cx="4522701" cy="3300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3648" y="2081210"/>
              <a:ext cx="4191000" cy="30956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1800000">
              <a:off x="2557174" y="4879437"/>
              <a:ext cx="7191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smtClean="0"/>
                <a:t>Time</a:t>
              </a:r>
              <a:endParaRPr lang="en-US" sz="1800" b="1" dirty="0"/>
            </a:p>
          </p:txBody>
        </p:sp>
        <p:sp>
          <p:nvSpPr>
            <p:cNvPr id="10" name="Rectangle 9"/>
            <p:cNvSpPr/>
            <p:nvPr/>
          </p:nvSpPr>
          <p:spPr>
            <a:xfrm rot="19806959">
              <a:off x="4624697" y="4332359"/>
              <a:ext cx="135165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smtClean="0"/>
                <a:t>Temporal</a:t>
              </a:r>
            </a:p>
            <a:p>
              <a:pPr algn="ctr"/>
              <a:r>
                <a:rPr lang="en-US" sz="1800" b="1" dirty="0" smtClean="0"/>
                <a:t>Frequency</a:t>
              </a:r>
              <a:endParaRPr lang="en-US" sz="1800" b="1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1561932" y="4283242"/>
              <a:ext cx="1059364" cy="60314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4048428" y="5003970"/>
              <a:ext cx="657214" cy="37767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503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/>
          <p:cNvSpPr/>
          <p:nvPr/>
        </p:nvSpPr>
        <p:spPr bwMode="auto">
          <a:xfrm>
            <a:off x="248488" y="1681040"/>
            <a:ext cx="3199623" cy="3662233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for Disease Detection</a:t>
            </a:r>
            <a:endParaRPr lang="en-US" dirty="0"/>
          </a:p>
        </p:txBody>
      </p:sp>
      <p:pic>
        <p:nvPicPr>
          <p:cNvPr id="38" name="Google Shape;193;p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384" y="2439665"/>
            <a:ext cx="2564989" cy="25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ontent Placeholder 5"/>
          <p:cNvSpPr txBox="1">
            <a:spLocks/>
          </p:cNvSpPr>
          <p:nvPr/>
        </p:nvSpPr>
        <p:spPr>
          <a:xfrm>
            <a:off x="482384" y="1061922"/>
            <a:ext cx="11224057" cy="36406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kern="0" dirty="0" smtClean="0">
                <a:solidFill>
                  <a:sysClr val="windowText" lastClr="000000"/>
                </a:solidFill>
              </a:rPr>
              <a:t>•  Explore alternative early indicators of infection    •  Improve on conventional approach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Freeform 50"/>
          <p:cNvSpPr/>
          <p:nvPr/>
        </p:nvSpPr>
        <p:spPr bwMode="auto">
          <a:xfrm>
            <a:off x="4651907" y="2143245"/>
            <a:ext cx="5043297" cy="2865271"/>
          </a:xfrm>
          <a:custGeom>
            <a:avLst/>
            <a:gdLst>
              <a:gd name="connsiteX0" fmla="*/ 0 w 6801852"/>
              <a:gd name="connsiteY0" fmla="*/ 3529263 h 3529263"/>
              <a:gd name="connsiteX1" fmla="*/ 208547 w 6801852"/>
              <a:gd name="connsiteY1" fmla="*/ 2743200 h 3529263"/>
              <a:gd name="connsiteX2" fmla="*/ 449179 w 6801852"/>
              <a:gd name="connsiteY2" fmla="*/ 1668379 h 3529263"/>
              <a:gd name="connsiteX3" fmla="*/ 673768 w 6801852"/>
              <a:gd name="connsiteY3" fmla="*/ 786063 h 3529263"/>
              <a:gd name="connsiteX4" fmla="*/ 962526 w 6801852"/>
              <a:gd name="connsiteY4" fmla="*/ 385011 h 3529263"/>
              <a:gd name="connsiteX5" fmla="*/ 1812757 w 6801852"/>
              <a:gd name="connsiteY5" fmla="*/ 128337 h 3529263"/>
              <a:gd name="connsiteX6" fmla="*/ 4138863 w 6801852"/>
              <a:gd name="connsiteY6" fmla="*/ 32084 h 3529263"/>
              <a:gd name="connsiteX7" fmla="*/ 6801852 w 6801852"/>
              <a:gd name="connsiteY7" fmla="*/ 0 h 352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1852" h="3529263">
                <a:moveTo>
                  <a:pt x="0" y="3529263"/>
                </a:moveTo>
                <a:cubicBezTo>
                  <a:pt x="66842" y="3291305"/>
                  <a:pt x="133684" y="3053347"/>
                  <a:pt x="208547" y="2743200"/>
                </a:cubicBezTo>
                <a:cubicBezTo>
                  <a:pt x="283410" y="2433053"/>
                  <a:pt x="371642" y="1994568"/>
                  <a:pt x="449179" y="1668379"/>
                </a:cubicBezTo>
                <a:cubicBezTo>
                  <a:pt x="526716" y="1342190"/>
                  <a:pt x="588210" y="999958"/>
                  <a:pt x="673768" y="786063"/>
                </a:cubicBezTo>
                <a:cubicBezTo>
                  <a:pt x="759326" y="572168"/>
                  <a:pt x="772695" y="494632"/>
                  <a:pt x="962526" y="385011"/>
                </a:cubicBezTo>
                <a:cubicBezTo>
                  <a:pt x="1152358" y="275390"/>
                  <a:pt x="1283368" y="187158"/>
                  <a:pt x="1812757" y="128337"/>
                </a:cubicBezTo>
                <a:cubicBezTo>
                  <a:pt x="2342146" y="69516"/>
                  <a:pt x="3307347" y="53473"/>
                  <a:pt x="4138863" y="32084"/>
                </a:cubicBezTo>
                <a:cubicBezTo>
                  <a:pt x="4970379" y="10694"/>
                  <a:pt x="5886115" y="5347"/>
                  <a:pt x="6801852" y="0"/>
                </a:cubicBez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07827" y="1733501"/>
            <a:ext cx="5296585" cy="3341045"/>
            <a:chOff x="10209212" y="2813100"/>
            <a:chExt cx="4878319" cy="2746310"/>
          </a:xfrm>
        </p:grpSpPr>
        <p:cxnSp>
          <p:nvCxnSpPr>
            <p:cNvPr id="41" name="Straight Arrow Connector 40"/>
            <p:cNvCxnSpPr/>
            <p:nvPr/>
          </p:nvCxnSpPr>
          <p:spPr bwMode="auto">
            <a:xfrm flipV="1">
              <a:off x="10209212" y="2813100"/>
              <a:ext cx="0" cy="274631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>
              <a:off x="10210731" y="5559410"/>
              <a:ext cx="48768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6" name="TextBox 45"/>
          <p:cNvSpPr txBox="1"/>
          <p:nvPr/>
        </p:nvSpPr>
        <p:spPr>
          <a:xfrm>
            <a:off x="5873603" y="5220908"/>
            <a:ext cx="2581080" cy="363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Time after Infection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 rot="16200000">
                <a:off x="2453771" y="3203968"/>
                <a:ext cx="376004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Probability of Detection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53771" y="3203968"/>
                <a:ext cx="37600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6061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 51"/>
          <p:cNvSpPr/>
          <p:nvPr/>
        </p:nvSpPr>
        <p:spPr bwMode="auto">
          <a:xfrm>
            <a:off x="4657188" y="2226669"/>
            <a:ext cx="5013911" cy="2770909"/>
          </a:xfrm>
          <a:custGeom>
            <a:avLst/>
            <a:gdLst>
              <a:gd name="connsiteX0" fmla="*/ 0 w 6673516"/>
              <a:gd name="connsiteY0" fmla="*/ 3048000 h 3048000"/>
              <a:gd name="connsiteX1" fmla="*/ 978568 w 6673516"/>
              <a:gd name="connsiteY1" fmla="*/ 1700463 h 3048000"/>
              <a:gd name="connsiteX2" fmla="*/ 2646947 w 6673516"/>
              <a:gd name="connsiteY2" fmla="*/ 689810 h 3048000"/>
              <a:gd name="connsiteX3" fmla="*/ 4154905 w 6673516"/>
              <a:gd name="connsiteY3" fmla="*/ 304800 h 3048000"/>
              <a:gd name="connsiteX4" fmla="*/ 6288505 w 6673516"/>
              <a:gd name="connsiteY4" fmla="*/ 48126 h 3048000"/>
              <a:gd name="connsiteX5" fmla="*/ 6673516 w 6673516"/>
              <a:gd name="connsiteY5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3516" h="3048000">
                <a:moveTo>
                  <a:pt x="0" y="3048000"/>
                </a:moveTo>
                <a:cubicBezTo>
                  <a:pt x="268705" y="2570747"/>
                  <a:pt x="537410" y="2093495"/>
                  <a:pt x="978568" y="1700463"/>
                </a:cubicBezTo>
                <a:cubicBezTo>
                  <a:pt x="1419726" y="1307431"/>
                  <a:pt x="2117558" y="922420"/>
                  <a:pt x="2646947" y="689810"/>
                </a:cubicBezTo>
                <a:cubicBezTo>
                  <a:pt x="3176336" y="457200"/>
                  <a:pt x="3547979" y="411747"/>
                  <a:pt x="4154905" y="304800"/>
                </a:cubicBezTo>
                <a:cubicBezTo>
                  <a:pt x="4761831" y="197853"/>
                  <a:pt x="6288505" y="48126"/>
                  <a:pt x="6288505" y="48126"/>
                </a:cubicBezTo>
                <a:lnTo>
                  <a:pt x="6673516" y="0"/>
                </a:lnTo>
              </a:path>
            </a:pathLst>
          </a:custGeom>
          <a:noFill/>
          <a:ln w="57150" cap="flat" cmpd="sng" algn="ctr">
            <a:solidFill>
              <a:srgbClr val="D2A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607827" y="2678765"/>
            <a:ext cx="508737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64" name="Freeform 63"/>
          <p:cNvSpPr/>
          <p:nvPr/>
        </p:nvSpPr>
        <p:spPr bwMode="auto">
          <a:xfrm>
            <a:off x="4693345" y="2387090"/>
            <a:ext cx="4941596" cy="2625072"/>
          </a:xfrm>
          <a:custGeom>
            <a:avLst/>
            <a:gdLst>
              <a:gd name="connsiteX0" fmla="*/ 0 w 6577264"/>
              <a:gd name="connsiteY0" fmla="*/ 3015916 h 3015916"/>
              <a:gd name="connsiteX1" fmla="*/ 336885 w 6577264"/>
              <a:gd name="connsiteY1" fmla="*/ 2823411 h 3015916"/>
              <a:gd name="connsiteX2" fmla="*/ 802106 w 6577264"/>
              <a:gd name="connsiteY2" fmla="*/ 2711116 h 3015916"/>
              <a:gd name="connsiteX3" fmla="*/ 1684421 w 6577264"/>
              <a:gd name="connsiteY3" fmla="*/ 2711116 h 3015916"/>
              <a:gd name="connsiteX4" fmla="*/ 2695074 w 6577264"/>
              <a:gd name="connsiteY4" fmla="*/ 2711116 h 3015916"/>
              <a:gd name="connsiteX5" fmla="*/ 3609474 w 6577264"/>
              <a:gd name="connsiteY5" fmla="*/ 2679032 h 3015916"/>
              <a:gd name="connsiteX6" fmla="*/ 4459706 w 6577264"/>
              <a:gd name="connsiteY6" fmla="*/ 2438400 h 3015916"/>
              <a:gd name="connsiteX7" fmla="*/ 4908885 w 6577264"/>
              <a:gd name="connsiteY7" fmla="*/ 1876926 h 3015916"/>
              <a:gd name="connsiteX8" fmla="*/ 5117432 w 6577264"/>
              <a:gd name="connsiteY8" fmla="*/ 529390 h 3015916"/>
              <a:gd name="connsiteX9" fmla="*/ 5582653 w 6577264"/>
              <a:gd name="connsiteY9" fmla="*/ 176463 h 3015916"/>
              <a:gd name="connsiteX10" fmla="*/ 6577264 w 6577264"/>
              <a:gd name="connsiteY10" fmla="*/ 0 h 301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77264" h="3015916">
                <a:moveTo>
                  <a:pt x="0" y="3015916"/>
                </a:moveTo>
                <a:cubicBezTo>
                  <a:pt x="101600" y="2945063"/>
                  <a:pt x="203201" y="2874211"/>
                  <a:pt x="336885" y="2823411"/>
                </a:cubicBezTo>
                <a:cubicBezTo>
                  <a:pt x="470569" y="2772611"/>
                  <a:pt x="577517" y="2729832"/>
                  <a:pt x="802106" y="2711116"/>
                </a:cubicBezTo>
                <a:cubicBezTo>
                  <a:pt x="1026695" y="2692400"/>
                  <a:pt x="1684421" y="2711116"/>
                  <a:pt x="1684421" y="2711116"/>
                </a:cubicBezTo>
                <a:lnTo>
                  <a:pt x="2695074" y="2711116"/>
                </a:lnTo>
                <a:cubicBezTo>
                  <a:pt x="3015916" y="2705769"/>
                  <a:pt x="3315369" y="2724485"/>
                  <a:pt x="3609474" y="2679032"/>
                </a:cubicBezTo>
                <a:cubicBezTo>
                  <a:pt x="3903579" y="2633579"/>
                  <a:pt x="4243138" y="2572084"/>
                  <a:pt x="4459706" y="2438400"/>
                </a:cubicBezTo>
                <a:cubicBezTo>
                  <a:pt x="4676274" y="2304716"/>
                  <a:pt x="4799264" y="2195094"/>
                  <a:pt x="4908885" y="1876926"/>
                </a:cubicBezTo>
                <a:cubicBezTo>
                  <a:pt x="5018506" y="1558758"/>
                  <a:pt x="5005137" y="812800"/>
                  <a:pt x="5117432" y="529390"/>
                </a:cubicBezTo>
                <a:cubicBezTo>
                  <a:pt x="5229727" y="245980"/>
                  <a:pt x="5339348" y="264695"/>
                  <a:pt x="5582653" y="176463"/>
                </a:cubicBezTo>
                <a:cubicBezTo>
                  <a:pt x="5825958" y="88231"/>
                  <a:pt x="6201611" y="44115"/>
                  <a:pt x="6577264" y="0"/>
                </a:cubicBezTo>
              </a:path>
            </a:pathLst>
          </a:cu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9755009" y="1548835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08A00"/>
                </a:solidFill>
              </a:rPr>
              <a:t>Ideal Signal</a:t>
            </a:r>
            <a:endParaRPr lang="en-US" sz="1800" b="1" dirty="0">
              <a:solidFill>
                <a:srgbClr val="008A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755009" y="1913540"/>
            <a:ext cx="156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D6A714"/>
                </a:solidFill>
              </a:rPr>
              <a:t>Novel Signal</a:t>
            </a:r>
            <a:endParaRPr lang="en-US" sz="1800" b="1" dirty="0">
              <a:solidFill>
                <a:srgbClr val="D6A714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755009" y="2278245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Conventional Signal</a:t>
            </a:r>
            <a:br>
              <a:rPr lang="en-US" sz="1800" b="1" dirty="0" smtClean="0">
                <a:solidFill>
                  <a:srgbClr val="C00000"/>
                </a:solidFill>
              </a:rPr>
            </a:br>
            <a:r>
              <a:rPr lang="en-US" sz="1800" b="1" dirty="0" smtClean="0">
                <a:solidFill>
                  <a:srgbClr val="C00000"/>
                </a:solidFill>
              </a:rPr>
              <a:t>(e.g., fever)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493912" y="2691887"/>
            <a:ext cx="1346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Detection Threshold</a:t>
            </a:r>
            <a:endParaRPr lang="en-US" sz="1800" b="1" dirty="0"/>
          </a:p>
        </p:txBody>
      </p:sp>
      <p:sp>
        <p:nvSpPr>
          <p:cNvPr id="71" name="Rectangle 70"/>
          <p:cNvSpPr/>
          <p:nvPr/>
        </p:nvSpPr>
        <p:spPr>
          <a:xfrm>
            <a:off x="319254" y="1793334"/>
            <a:ext cx="3057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/>
              <a:t>Novel Signal for Detection</a:t>
            </a:r>
            <a:br>
              <a:rPr lang="en-US" sz="1800" b="1" dirty="0" smtClean="0"/>
            </a:br>
            <a:r>
              <a:rPr lang="en-US" sz="1800" b="1" dirty="0" smtClean="0"/>
              <a:t>(e.g., ECG monitoring)</a:t>
            </a:r>
            <a:endParaRPr lang="en-US" sz="1800" b="1" dirty="0"/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180012" y="2670389"/>
            <a:ext cx="0" cy="23972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6932612" y="2670389"/>
            <a:ext cx="0" cy="23972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D2A000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8588960" y="2670389"/>
            <a:ext cx="0" cy="23972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sp>
        <p:nvSpPr>
          <p:cNvPr id="80" name="Text Placeholder 7"/>
          <p:cNvSpPr txBox="1">
            <a:spLocks/>
          </p:cNvSpPr>
          <p:nvPr/>
        </p:nvSpPr>
        <p:spPr>
          <a:xfrm>
            <a:off x="936250" y="5713739"/>
            <a:ext cx="10316324" cy="438912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 marL="169863" marR="0" lvl="0" indent="-169863" algn="l" defTabSz="914400" rtl="0" eaLnBrk="1" fontAlgn="base" latinLnBrk="0" hangingPunct="1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ClrTx/>
              <a:buSzPct val="125000"/>
              <a:buFontTx/>
              <a:buChar char="•"/>
              <a:tabLst/>
              <a:defRPr/>
            </a:pPr>
            <a:r>
              <a:rPr lang="en-US" sz="1600" kern="0" noProof="0" dirty="0" smtClean="0">
                <a:solidFill>
                  <a:sysClr val="windowText" lastClr="000000"/>
                </a:solidFill>
                <a:latin typeface="Arial"/>
              </a:rPr>
              <a:t>Monitoring physiological signals may enable earlier detection of infection (influenza, COVID-19, </a:t>
            </a:r>
            <a:r>
              <a:rPr lang="en-US" sz="1600" kern="0" noProof="0" dirty="0" err="1" smtClean="0">
                <a:solidFill>
                  <a:sysClr val="windowText" lastClr="000000"/>
                </a:solidFill>
                <a:latin typeface="Arial"/>
              </a:rPr>
              <a:t>etc</a:t>
            </a:r>
            <a:r>
              <a:rPr lang="en-US" sz="1600" kern="0" noProof="0" dirty="0" smtClean="0">
                <a:solidFill>
                  <a:sysClr val="windowText" lastClr="000000"/>
                </a:solidFill>
                <a:latin typeface="Arial"/>
              </a:rPr>
              <a:t>…)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9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5801693" y="2198172"/>
            <a:ext cx="6035040" cy="3669228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72584" y="2198172"/>
            <a:ext cx="5394960" cy="3669228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29288" y="2407238"/>
            <a:ext cx="5579851" cy="2642740"/>
            <a:chOff x="7999412" y="4173346"/>
            <a:chExt cx="3475177" cy="1645920"/>
          </a:xfrm>
          <a:effectLst/>
        </p:grpSpPr>
        <p:sp>
          <p:nvSpPr>
            <p:cNvPr id="4" name="Rectangle 3"/>
            <p:cNvSpPr/>
            <p:nvPr/>
          </p:nvSpPr>
          <p:spPr bwMode="auto">
            <a:xfrm>
              <a:off x="7999869" y="4173346"/>
              <a:ext cx="3474720" cy="164592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44" t="24430" r="12757" b="24430"/>
            <a:stretch/>
          </p:blipFill>
          <p:spPr>
            <a:xfrm>
              <a:off x="7999412" y="4173346"/>
              <a:ext cx="3474720" cy="1645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Content Placeholder 5"/>
          <p:cNvSpPr txBox="1">
            <a:spLocks/>
          </p:cNvSpPr>
          <p:nvPr/>
        </p:nvSpPr>
        <p:spPr>
          <a:xfrm>
            <a:off x="482384" y="1061922"/>
            <a:ext cx="11224057" cy="36406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kern="0" dirty="0" smtClean="0">
                <a:solidFill>
                  <a:sysClr val="windowText" lastClr="000000"/>
                </a:solidFill>
              </a:rPr>
              <a:t>•  </a:t>
            </a:r>
            <a:r>
              <a:rPr lang="en-US" dirty="0"/>
              <a:t>Loosely Modeled After Animal </a:t>
            </a:r>
            <a:r>
              <a:rPr lang="en-US" dirty="0" smtClean="0"/>
              <a:t>Neurology    </a:t>
            </a:r>
            <a:r>
              <a:rPr lang="en-US" kern="0" dirty="0" smtClean="0">
                <a:solidFill>
                  <a:sysClr val="windowText" lastClr="000000"/>
                </a:solidFill>
              </a:rPr>
              <a:t>•  Large training set required for training 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584" y="1759922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Individual (Animal) Neuron</a:t>
            </a:r>
            <a:endParaRPr lang="en-US" sz="18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6158" y="2404748"/>
            <a:ext cx="5027812" cy="2623206"/>
            <a:chOff x="480508" y="3024988"/>
            <a:chExt cx="4206240" cy="2194560"/>
          </a:xfrm>
        </p:grpSpPr>
        <p:sp>
          <p:nvSpPr>
            <p:cNvPr id="10" name="Rectangle 9"/>
            <p:cNvSpPr/>
            <p:nvPr/>
          </p:nvSpPr>
          <p:spPr bwMode="auto">
            <a:xfrm>
              <a:off x="480508" y="3024988"/>
              <a:ext cx="4206240" cy="219456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2050" name="Picture 2" descr="https://kite.com/wp-content/uploads/2019/05/image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85" y="3183903"/>
              <a:ext cx="4094686" cy="187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55791" y="5135463"/>
            <a:ext cx="5028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Each neuron connects to many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Neuron fires if voltage exceeds threshold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799531" y="1752640"/>
            <a:ext cx="603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Network of Many Artificial Neurons</a:t>
            </a:r>
            <a:endParaRPr 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29654" y="5135463"/>
            <a:ext cx="557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Map raw data inputs to arbitrary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Able to model highly complicated relationships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61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028" y="1143000"/>
            <a:ext cx="1574393" cy="3870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Marketing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2216" y="1143000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Finance</a:t>
            </a:r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9028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Design</a:t>
            </a:r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02216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Healthcare</a:t>
            </a:r>
            <a:endParaRPr lang="en-US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99412" y="1143000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Agriculture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899412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Insurance</a:t>
            </a:r>
            <a:endParaRPr lang="en-US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8436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Consumer behavior</a:t>
            </a:r>
            <a:endParaRPr lang="en-US" sz="1400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21624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Market predictions</a:t>
            </a:r>
            <a:endParaRPr lang="en-US" sz="1400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8436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Feature abstraction</a:t>
            </a:r>
            <a:endParaRPr lang="en-US" sz="1400" kern="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21624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Diagnosis</a:t>
            </a:r>
            <a:endParaRPr lang="en-US" sz="1400" kern="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18820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Resource management</a:t>
            </a:r>
            <a:endParaRPr lang="en-US" sz="1400" kern="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418820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Risk assessment</a:t>
            </a:r>
            <a:endParaRPr lang="en-US" sz="1400" kern="0" dirty="0"/>
          </a:p>
        </p:txBody>
      </p:sp>
      <p:pic>
        <p:nvPicPr>
          <p:cNvPr id="9218" name="Picture 2" descr="Crazy amount brands are paying for product placement in new Jame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269" y="1574080"/>
            <a:ext cx="1985910" cy="13675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5 Finance Trends That Can't Stop, Won't Sto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6912" y="1572073"/>
            <a:ext cx="19050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248" y="1572073"/>
            <a:ext cx="1958720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43" y="4114800"/>
            <a:ext cx="2418562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2" name="Picture 6" descr="Breath sounds: Abnormal breathing and treatmen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6913" y="4114800"/>
            <a:ext cx="1904999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005" y="4114800"/>
            <a:ext cx="2065207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87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42864" y="2423200"/>
            <a:ext cx="7055457" cy="2148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399" dirty="0"/>
              <a:t>Introduction</a:t>
            </a:r>
          </a:p>
          <a:p>
            <a:r>
              <a:rPr lang="en-US" sz="2399" dirty="0" smtClean="0"/>
              <a:t>Week 1: Basics of Data Analysis</a:t>
            </a:r>
          </a:p>
          <a:p>
            <a:r>
              <a:rPr lang="en-US" sz="2399" dirty="0" smtClean="0"/>
              <a:t>Week 2: AI and Signal Processing</a:t>
            </a:r>
          </a:p>
          <a:p>
            <a:r>
              <a:rPr lang="en-US" sz="2399" dirty="0" smtClean="0"/>
              <a:t>Week 3: Computer Vision and Deep Learning</a:t>
            </a:r>
          </a:p>
          <a:p>
            <a:r>
              <a:rPr lang="en-US" sz="2399" dirty="0" smtClean="0"/>
              <a:t>Week 4: Capstone project</a:t>
            </a:r>
            <a:endParaRPr lang="en-US" sz="2399" dirty="0"/>
          </a:p>
        </p:txBody>
      </p:sp>
      <p:sp>
        <p:nvSpPr>
          <p:cNvPr id="4" name="Right Arrow 3"/>
          <p:cNvSpPr/>
          <p:nvPr/>
        </p:nvSpPr>
        <p:spPr>
          <a:xfrm>
            <a:off x="2055812" y="3650081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582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Image Analysis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5263944" y="1978724"/>
            <a:ext cx="6442497" cy="4117275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249668" y="1978724"/>
            <a:ext cx="3863544" cy="4117275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157" y="2599284"/>
            <a:ext cx="2810915" cy="2810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668" y="1521375"/>
            <a:ext cx="3863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Standard 2D Format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8732" y="2527946"/>
                <a:ext cx="853439" cy="278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𝟏𝟖𝟎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𝟐𝟎𝟎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𝟏𝟎𝟓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𝟕𝟔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𝟗𝟐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𝟏𝟏𝟓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32" y="2527946"/>
                <a:ext cx="853439" cy="27806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263944" y="1521375"/>
            <a:ext cx="6442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Flattened Vector Format</a:t>
            </a:r>
            <a:endParaRPr 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8166958" y="2861078"/>
            <a:ext cx="2115011" cy="2438230"/>
            <a:chOff x="8151812" y="2349416"/>
            <a:chExt cx="2362200" cy="272319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151812" y="4564648"/>
              <a:ext cx="2362200" cy="50796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8151812" y="3633581"/>
              <a:ext cx="2061647" cy="9310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V="1">
              <a:off x="8151812" y="2349416"/>
              <a:ext cx="0" cy="221523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23" name="Rectangle 22"/>
          <p:cNvSpPr/>
          <p:nvPr/>
        </p:nvSpPr>
        <p:spPr>
          <a:xfrm>
            <a:off x="1131794" y="5404910"/>
            <a:ext cx="2099291" cy="614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colors represent pixel values</a:t>
            </a:r>
            <a:endParaRPr lang="en-US" sz="1800" b="1" dirty="0"/>
          </a:p>
        </p:txBody>
      </p:sp>
      <p:sp>
        <p:nvSpPr>
          <p:cNvPr id="25" name="Rectangle 24"/>
          <p:cNvSpPr/>
          <p:nvPr/>
        </p:nvSpPr>
        <p:spPr>
          <a:xfrm>
            <a:off x="5399740" y="5385990"/>
            <a:ext cx="2641637" cy="633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vector values represent pixel values</a:t>
            </a:r>
            <a:endParaRPr lang="en-US" sz="1800" b="1" dirty="0"/>
          </a:p>
        </p:txBody>
      </p:sp>
      <p:sp>
        <p:nvSpPr>
          <p:cNvPr id="29" name="Equal 28"/>
          <p:cNvSpPr/>
          <p:nvPr/>
        </p:nvSpPr>
        <p:spPr bwMode="auto">
          <a:xfrm>
            <a:off x="4265612" y="3741787"/>
            <a:ext cx="818714" cy="818714"/>
          </a:xfrm>
          <a:prstGeom prst="mathEqual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482384" y="1061922"/>
            <a:ext cx="11224057" cy="36406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kern="0" dirty="0" smtClean="0">
                <a:solidFill>
                  <a:sysClr val="windowText" lastClr="000000"/>
                </a:solidFill>
              </a:rPr>
              <a:t>•  Multiple representations of the same image data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9013712" y="3101466"/>
            <a:ext cx="152400" cy="152400"/>
          </a:xfrm>
          <a:prstGeom prst="ellipse">
            <a:avLst/>
          </a:prstGeom>
          <a:solidFill>
            <a:srgbClr val="C00000">
              <a:alpha val="98824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752305" y="5367070"/>
            <a:ext cx="1355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each pixel is an axis</a:t>
            </a:r>
            <a:endParaRPr lang="en-US" sz="1800" b="1" dirty="0"/>
          </a:p>
        </p:txBody>
      </p:sp>
      <p:sp>
        <p:nvSpPr>
          <p:cNvPr id="45" name="Oval 44"/>
          <p:cNvSpPr/>
          <p:nvPr/>
        </p:nvSpPr>
        <p:spPr bwMode="auto">
          <a:xfrm>
            <a:off x="9402177" y="2949066"/>
            <a:ext cx="152400" cy="152400"/>
          </a:xfrm>
          <a:prstGeom prst="ellipse">
            <a:avLst/>
          </a:prstGeom>
          <a:solidFill>
            <a:srgbClr val="C00000">
              <a:alpha val="98824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9112619" y="3560987"/>
            <a:ext cx="152400" cy="152400"/>
          </a:xfrm>
          <a:prstGeom prst="ellipse">
            <a:avLst/>
          </a:prstGeom>
          <a:solidFill>
            <a:srgbClr val="C00000">
              <a:alpha val="98824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9534555" y="3826573"/>
            <a:ext cx="152400" cy="152400"/>
          </a:xfrm>
          <a:prstGeom prst="ellipse">
            <a:avLst/>
          </a:prstGeom>
          <a:solidFill>
            <a:schemeClr val="accent5">
              <a:lumMod val="50000"/>
              <a:alpha val="9882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9952994" y="3712124"/>
            <a:ext cx="152400" cy="152400"/>
          </a:xfrm>
          <a:prstGeom prst="ellipse">
            <a:avLst/>
          </a:prstGeom>
          <a:solidFill>
            <a:schemeClr val="accent5">
              <a:lumMod val="50000"/>
              <a:alpha val="9882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9876794" y="4151144"/>
            <a:ext cx="152400" cy="152400"/>
          </a:xfrm>
          <a:prstGeom prst="ellipse">
            <a:avLst/>
          </a:prstGeom>
          <a:solidFill>
            <a:schemeClr val="accent5">
              <a:lumMod val="50000"/>
              <a:alpha val="9882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9887693" y="4465807"/>
            <a:ext cx="152400" cy="152400"/>
          </a:xfrm>
          <a:prstGeom prst="ellipse">
            <a:avLst/>
          </a:prstGeom>
          <a:solidFill>
            <a:schemeClr val="accent5">
              <a:lumMod val="50000"/>
              <a:alpha val="9882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534555" y="4387987"/>
            <a:ext cx="152400" cy="152400"/>
          </a:xfrm>
          <a:prstGeom prst="ellipse">
            <a:avLst/>
          </a:prstGeom>
          <a:solidFill>
            <a:schemeClr val="accent5">
              <a:lumMod val="50000"/>
              <a:alpha val="9882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188819" y="3256187"/>
            <a:ext cx="152400" cy="152400"/>
          </a:xfrm>
          <a:prstGeom prst="ellipse">
            <a:avLst/>
          </a:prstGeom>
          <a:solidFill>
            <a:srgbClr val="C00000">
              <a:alpha val="98824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9341219" y="3408587"/>
            <a:ext cx="152400" cy="152400"/>
          </a:xfrm>
          <a:prstGeom prst="ellipse">
            <a:avLst/>
          </a:prstGeom>
          <a:solidFill>
            <a:srgbClr val="C00000">
              <a:alpha val="98824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77405" y="2153315"/>
                <a:ext cx="1876091" cy="335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𝐝𝐢𝐦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05" y="2153315"/>
                <a:ext cx="1876091" cy="335926"/>
              </a:xfrm>
              <a:prstGeom prst="rect">
                <a:avLst/>
              </a:prstGeom>
              <a:blipFill rotWithShape="0">
                <a:blip r:embed="rId5"/>
                <a:stretch>
                  <a:fillRect l="-423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10104591" y="4214239"/>
            <a:ext cx="1482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each image is a single position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333829" y="2020188"/>
                <a:ext cx="3804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829" y="2020188"/>
                <a:ext cx="38048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258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386926" y="2073166"/>
                <a:ext cx="22133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𝐝𝐢𝐦</m:t>
                        </m:r>
                      </m:sub>
                    </m:sSub>
                  </m:oMath>
                </a14:m>
                <a:r>
                  <a:rPr lang="en-US" sz="1800" b="1" dirty="0" smtClean="0"/>
                  <a:t> dimensional image space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926" y="2073166"/>
                <a:ext cx="2213386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717" r="-13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9834602" y="3001340"/>
            <a:ext cx="111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C00000"/>
                </a:solidFill>
              </a:rPr>
              <a:t>Class A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10679" y="3651861"/>
            <a:ext cx="111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</a:rPr>
              <a:t>Class B</a:t>
            </a: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60758" y="3831558"/>
                <a:ext cx="383695" cy="335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58" y="3831558"/>
                <a:ext cx="383695" cy="335926"/>
              </a:xfrm>
              <a:prstGeom prst="rect">
                <a:avLst/>
              </a:prstGeom>
              <a:blipFill rotWithShape="0">
                <a:blip r:embed="rId8"/>
                <a:stretch>
                  <a:fillRect l="-22222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/>
          <p:cNvSpPr/>
          <p:nvPr/>
        </p:nvSpPr>
        <p:spPr bwMode="auto">
          <a:xfrm>
            <a:off x="796940" y="2595277"/>
            <a:ext cx="228600" cy="2814923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/>
          <p:cNvSpPr/>
          <p:nvPr/>
        </p:nvSpPr>
        <p:spPr bwMode="auto">
          <a:xfrm rot="5400000">
            <a:off x="2346808" y="1056201"/>
            <a:ext cx="228600" cy="2814923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 for Images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9336" y="1521767"/>
            <a:ext cx="2835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Fourier Transform</a:t>
            </a:r>
            <a:br>
              <a:rPr lang="en-US" b="1" dirty="0" smtClean="0"/>
            </a:br>
            <a:r>
              <a:rPr lang="en-US" b="1" dirty="0" smtClean="0"/>
              <a:t>(FT)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4306143" y="2724967"/>
            <a:ext cx="3617069" cy="2563548"/>
            <a:chOff x="1453648" y="2081210"/>
            <a:chExt cx="4582660" cy="32478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648" y="2081210"/>
              <a:ext cx="4191000" cy="30956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800000">
              <a:off x="2369143" y="4879437"/>
              <a:ext cx="10951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smtClean="0"/>
                <a:t>Position</a:t>
              </a:r>
              <a:endParaRPr lang="en-US" sz="18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9806959">
              <a:off x="4684656" y="4279824"/>
              <a:ext cx="135165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smtClean="0"/>
                <a:t>Spatial</a:t>
              </a:r>
              <a:br>
                <a:rPr lang="en-US" sz="1800" b="1" dirty="0" smtClean="0"/>
              </a:br>
              <a:r>
                <a:rPr lang="en-US" sz="1800" b="1" dirty="0" smtClean="0"/>
                <a:t>Frequency</a:t>
              </a:r>
              <a:endParaRPr lang="en-US" sz="1800" b="1" dirty="0"/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>
              <a:off x="1486670" y="4228232"/>
              <a:ext cx="808450" cy="46553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3" name="Straight Arrow Connector 12"/>
            <p:cNvCxnSpPr>
              <a:endCxn id="11" idx="1"/>
            </p:cNvCxnSpPr>
            <p:nvPr/>
          </p:nvCxnSpPr>
          <p:spPr bwMode="auto">
            <a:xfrm flipV="1">
              <a:off x="4108387" y="4939717"/>
              <a:ext cx="666130" cy="38939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79" y="2237972"/>
            <a:ext cx="2743200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3079" y="1521767"/>
            <a:ext cx="2366160" cy="42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Raw Image Data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8694133" y="1521766"/>
            <a:ext cx="3334555" cy="42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Spatial Frequency Data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107" y="2269906"/>
            <a:ext cx="2743200" cy="2743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>
            <a:off x="545777" y="5230039"/>
            <a:ext cx="2743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752268" y="5045373"/>
                <a:ext cx="33021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68" y="5045373"/>
                <a:ext cx="3302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18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 bwMode="auto">
          <a:xfrm flipH="1" flipV="1">
            <a:off x="243191" y="2237972"/>
            <a:ext cx="0" cy="2743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0894" y="3424906"/>
                <a:ext cx="3366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" y="3424906"/>
                <a:ext cx="3366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2727" r="-909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/>
          <p:cNvSpPr/>
          <p:nvPr/>
        </p:nvSpPr>
        <p:spPr bwMode="auto">
          <a:xfrm>
            <a:off x="3358275" y="3424906"/>
            <a:ext cx="745633" cy="521741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7948500" y="3454331"/>
            <a:ext cx="745633" cy="492316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8942823" y="5217347"/>
            <a:ext cx="2743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078011" y="5032681"/>
                <a:ext cx="472822" cy="4031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011" y="5032681"/>
                <a:ext cx="472822" cy="403187"/>
              </a:xfrm>
              <a:prstGeom prst="rect">
                <a:avLst/>
              </a:prstGeom>
              <a:blipFill rotWithShape="0">
                <a:blip r:embed="rId7"/>
                <a:stretch>
                  <a:fillRect l="-1538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 bwMode="auto">
          <a:xfrm flipH="1" flipV="1">
            <a:off x="11866571" y="2225280"/>
            <a:ext cx="0" cy="2743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646179" y="3412214"/>
                <a:ext cx="472822" cy="4031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6179" y="3412214"/>
                <a:ext cx="472822" cy="403187"/>
              </a:xfrm>
              <a:prstGeom prst="rect">
                <a:avLst/>
              </a:prstGeom>
              <a:blipFill rotWithShape="0">
                <a:blip r:embed="rId8"/>
                <a:stretch>
                  <a:fillRect l="-1538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73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0" t="14445" r="2577" b="16666"/>
          <a:stretch/>
        </p:blipFill>
        <p:spPr>
          <a:xfrm>
            <a:off x="2717610" y="2098151"/>
            <a:ext cx="6553200" cy="322459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>
            <a:off x="8912416" y="3384884"/>
            <a:ext cx="4626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8925844" y="4112406"/>
            <a:ext cx="4626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05846" y="5180439"/>
            <a:ext cx="1788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Image Components</a:t>
            </a:r>
            <a:endParaRPr lang="en-US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9074702" y="1670793"/>
            <a:ext cx="2168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smtClean="0"/>
              <a:t>Output</a:t>
            </a: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Image Classification</a:t>
            </a:r>
            <a:endParaRPr lang="en-US" sz="2200" b="1" dirty="0"/>
          </a:p>
        </p:txBody>
      </p:sp>
      <p:sp>
        <p:nvSpPr>
          <p:cNvPr id="8" name="Rectangle 7"/>
          <p:cNvSpPr/>
          <p:nvPr/>
        </p:nvSpPr>
        <p:spPr>
          <a:xfrm>
            <a:off x="6889154" y="5180439"/>
            <a:ext cx="191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Compound</a:t>
            </a:r>
            <a:r>
              <a:rPr lang="en-US" sz="1800" b="1" dirty="0"/>
              <a:t> </a:t>
            </a:r>
            <a:r>
              <a:rPr lang="en-US" sz="1800" b="1" dirty="0" smtClean="0"/>
              <a:t>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54" y="1670793"/>
            <a:ext cx="2168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smtClean="0"/>
              <a:t>Input</a:t>
            </a: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Raw Image Data</a:t>
            </a:r>
            <a:endParaRPr lang="en-US" sz="2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170" y="3341751"/>
            <a:ext cx="1384526" cy="13773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41612" y="1414448"/>
            <a:ext cx="2240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/>
              <a:t>Apply FT-like Operations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4760" y="1414448"/>
            <a:ext cx="21263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/>
              <a:t>Combine Components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68660" y="320021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/>
              <a:t>Healthy</a:t>
            </a:r>
            <a:endParaRPr lang="en-US" sz="1800" b="1" dirty="0"/>
          </a:p>
        </p:txBody>
      </p:sp>
      <p:sp>
        <p:nvSpPr>
          <p:cNvPr id="16" name="Rectangle 15"/>
          <p:cNvSpPr/>
          <p:nvPr/>
        </p:nvSpPr>
        <p:spPr>
          <a:xfrm>
            <a:off x="9468660" y="3927740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/>
              <a:t>Unhealthy</a:t>
            </a:r>
            <a:endParaRPr lang="en-US" sz="1800" b="1" dirty="0"/>
          </a:p>
        </p:txBody>
      </p:sp>
      <p:sp>
        <p:nvSpPr>
          <p:cNvPr id="23" name="Right Arrow 22"/>
          <p:cNvSpPr/>
          <p:nvPr/>
        </p:nvSpPr>
        <p:spPr bwMode="auto">
          <a:xfrm>
            <a:off x="2027546" y="3765842"/>
            <a:ext cx="695585" cy="529208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Disease Detection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449" y="1143000"/>
            <a:ext cx="6172199" cy="3037639"/>
          </a:xfrm>
          <a:custGeom>
            <a:avLst/>
            <a:gdLst>
              <a:gd name="connsiteX0" fmla="*/ 0 w 6172199"/>
              <a:gd name="connsiteY0" fmla="*/ 0 h 3037639"/>
              <a:gd name="connsiteX1" fmla="*/ 6172199 w 6172199"/>
              <a:gd name="connsiteY1" fmla="*/ 0 h 3037639"/>
              <a:gd name="connsiteX2" fmla="*/ 6172199 w 6172199"/>
              <a:gd name="connsiteY2" fmla="*/ 2989765 h 3037639"/>
              <a:gd name="connsiteX3" fmla="*/ 6050579 w 6172199"/>
              <a:gd name="connsiteY3" fmla="*/ 2942958 h 3037639"/>
              <a:gd name="connsiteX4" fmla="*/ 5951229 w 6172199"/>
              <a:gd name="connsiteY4" fmla="*/ 3037639 h 3037639"/>
              <a:gd name="connsiteX5" fmla="*/ 5935412 w 6172199"/>
              <a:gd name="connsiteY5" fmla="*/ 3037639 h 3037639"/>
              <a:gd name="connsiteX6" fmla="*/ 5913757 w 6172199"/>
              <a:gd name="connsiteY6" fmla="*/ 3020971 h 3037639"/>
              <a:gd name="connsiteX7" fmla="*/ 5868150 w 6172199"/>
              <a:gd name="connsiteY7" fmla="*/ 2997567 h 3037639"/>
              <a:gd name="connsiteX8" fmla="*/ 5822543 w 6172199"/>
              <a:gd name="connsiteY8" fmla="*/ 2966362 h 3037639"/>
              <a:gd name="connsiteX9" fmla="*/ 5792137 w 6172199"/>
              <a:gd name="connsiteY9" fmla="*/ 2942958 h 3037639"/>
              <a:gd name="connsiteX10" fmla="*/ 5655315 w 6172199"/>
              <a:gd name="connsiteY10" fmla="*/ 2911753 h 3037639"/>
              <a:gd name="connsiteX11" fmla="*/ 5533696 w 6172199"/>
              <a:gd name="connsiteY11" fmla="*/ 2997567 h 3037639"/>
              <a:gd name="connsiteX12" fmla="*/ 5412077 w 6172199"/>
              <a:gd name="connsiteY12" fmla="*/ 2942958 h 3037639"/>
              <a:gd name="connsiteX13" fmla="*/ 5366468 w 6172199"/>
              <a:gd name="connsiteY13" fmla="*/ 3028772 h 3037639"/>
              <a:gd name="connsiteX14" fmla="*/ 5336064 w 6172199"/>
              <a:gd name="connsiteY14" fmla="*/ 3028772 h 3037639"/>
              <a:gd name="connsiteX15" fmla="*/ 5305659 w 6172199"/>
              <a:gd name="connsiteY15" fmla="*/ 3028772 h 3037639"/>
              <a:gd name="connsiteX16" fmla="*/ 5199242 w 6172199"/>
              <a:gd name="connsiteY16" fmla="*/ 2981964 h 3037639"/>
              <a:gd name="connsiteX17" fmla="*/ 5092824 w 6172199"/>
              <a:gd name="connsiteY17" fmla="*/ 2942958 h 3037639"/>
              <a:gd name="connsiteX18" fmla="*/ 4910395 w 6172199"/>
              <a:gd name="connsiteY18" fmla="*/ 3028772 h 3037639"/>
              <a:gd name="connsiteX19" fmla="*/ 4864788 w 6172199"/>
              <a:gd name="connsiteY19" fmla="*/ 3013169 h 3037639"/>
              <a:gd name="connsiteX20" fmla="*/ 4788775 w 6172199"/>
              <a:gd name="connsiteY20" fmla="*/ 2935157 h 3037639"/>
              <a:gd name="connsiteX21" fmla="*/ 4651953 w 6172199"/>
              <a:gd name="connsiteY21" fmla="*/ 3013169 h 3037639"/>
              <a:gd name="connsiteX22" fmla="*/ 4621548 w 6172199"/>
              <a:gd name="connsiteY22" fmla="*/ 3013169 h 3037639"/>
              <a:gd name="connsiteX23" fmla="*/ 4575941 w 6172199"/>
              <a:gd name="connsiteY23" fmla="*/ 2997567 h 3037639"/>
              <a:gd name="connsiteX24" fmla="*/ 4469524 w 6172199"/>
              <a:gd name="connsiteY24" fmla="*/ 2919554 h 3037639"/>
              <a:gd name="connsiteX25" fmla="*/ 4378309 w 6172199"/>
              <a:gd name="connsiteY25" fmla="*/ 2911753 h 3037639"/>
              <a:gd name="connsiteX26" fmla="*/ 4302297 w 6172199"/>
              <a:gd name="connsiteY26" fmla="*/ 2935157 h 3037639"/>
              <a:gd name="connsiteX27" fmla="*/ 4211082 w 6172199"/>
              <a:gd name="connsiteY27" fmla="*/ 2997567 h 3037639"/>
              <a:gd name="connsiteX28" fmla="*/ 4165474 w 6172199"/>
              <a:gd name="connsiteY28" fmla="*/ 3005368 h 3037639"/>
              <a:gd name="connsiteX29" fmla="*/ 4074259 w 6172199"/>
              <a:gd name="connsiteY29" fmla="*/ 2950760 h 3037639"/>
              <a:gd name="connsiteX30" fmla="*/ 3952640 w 6172199"/>
              <a:gd name="connsiteY30" fmla="*/ 3005368 h 3037639"/>
              <a:gd name="connsiteX31" fmla="*/ 3907032 w 6172199"/>
              <a:gd name="connsiteY31" fmla="*/ 3036573 h 3037639"/>
              <a:gd name="connsiteX32" fmla="*/ 3831020 w 6172199"/>
              <a:gd name="connsiteY32" fmla="*/ 2997567 h 3037639"/>
              <a:gd name="connsiteX33" fmla="*/ 3800616 w 6172199"/>
              <a:gd name="connsiteY33" fmla="*/ 2966362 h 3037639"/>
              <a:gd name="connsiteX34" fmla="*/ 3709401 w 6172199"/>
              <a:gd name="connsiteY34" fmla="*/ 2911753 h 3037639"/>
              <a:gd name="connsiteX35" fmla="*/ 3542174 w 6172199"/>
              <a:gd name="connsiteY35" fmla="*/ 2989765 h 3037639"/>
              <a:gd name="connsiteX36" fmla="*/ 3496566 w 6172199"/>
              <a:gd name="connsiteY36" fmla="*/ 2981964 h 3037639"/>
              <a:gd name="connsiteX37" fmla="*/ 3405352 w 6172199"/>
              <a:gd name="connsiteY37" fmla="*/ 2911753 h 3037639"/>
              <a:gd name="connsiteX38" fmla="*/ 3344541 w 6172199"/>
              <a:gd name="connsiteY38" fmla="*/ 2966362 h 3037639"/>
              <a:gd name="connsiteX39" fmla="*/ 3298962 w 6172199"/>
              <a:gd name="connsiteY39" fmla="*/ 3028291 h 3037639"/>
              <a:gd name="connsiteX40" fmla="*/ 3293001 w 6172199"/>
              <a:gd name="connsiteY40" fmla="*/ 3037639 h 3037639"/>
              <a:gd name="connsiteX41" fmla="*/ 3222337 w 6172199"/>
              <a:gd name="connsiteY41" fmla="*/ 3037639 h 3037639"/>
              <a:gd name="connsiteX42" fmla="*/ 3205336 w 6172199"/>
              <a:gd name="connsiteY42" fmla="*/ 3030386 h 3037639"/>
              <a:gd name="connsiteX43" fmla="*/ 3177314 w 6172199"/>
              <a:gd name="connsiteY43" fmla="*/ 3013169 h 3037639"/>
              <a:gd name="connsiteX44" fmla="*/ 3086100 w 6172199"/>
              <a:gd name="connsiteY44" fmla="*/ 2958561 h 3037639"/>
              <a:gd name="connsiteX45" fmla="*/ 2970524 w 6172199"/>
              <a:gd name="connsiteY45" fmla="*/ 3037639 h 3037639"/>
              <a:gd name="connsiteX46" fmla="*/ 2920950 w 6172199"/>
              <a:gd name="connsiteY46" fmla="*/ 3037639 h 3037639"/>
              <a:gd name="connsiteX47" fmla="*/ 2888468 w 6172199"/>
              <a:gd name="connsiteY47" fmla="*/ 3020971 h 3037639"/>
              <a:gd name="connsiteX48" fmla="*/ 2858063 w 6172199"/>
              <a:gd name="connsiteY48" fmla="*/ 3005368 h 3037639"/>
              <a:gd name="connsiteX49" fmla="*/ 2842860 w 6172199"/>
              <a:gd name="connsiteY49" fmla="*/ 2981964 h 3037639"/>
              <a:gd name="connsiteX50" fmla="*/ 2736443 w 6172199"/>
              <a:gd name="connsiteY50" fmla="*/ 2935157 h 3037639"/>
              <a:gd name="connsiteX51" fmla="*/ 2650854 w 6172199"/>
              <a:gd name="connsiteY51" fmla="*/ 3037639 h 3037639"/>
              <a:gd name="connsiteX52" fmla="*/ 2616901 w 6172199"/>
              <a:gd name="connsiteY52" fmla="*/ 3037639 h 3037639"/>
              <a:gd name="connsiteX53" fmla="*/ 2604419 w 6172199"/>
              <a:gd name="connsiteY53" fmla="*/ 3031234 h 3037639"/>
              <a:gd name="connsiteX54" fmla="*/ 2523609 w 6172199"/>
              <a:gd name="connsiteY54" fmla="*/ 2989765 h 3037639"/>
              <a:gd name="connsiteX55" fmla="*/ 2493203 w 6172199"/>
              <a:gd name="connsiteY55" fmla="*/ 2966362 h 3037639"/>
              <a:gd name="connsiteX56" fmla="*/ 2386787 w 6172199"/>
              <a:gd name="connsiteY56" fmla="*/ 2903952 h 3037639"/>
              <a:gd name="connsiteX57" fmla="*/ 2234762 w 6172199"/>
              <a:gd name="connsiteY57" fmla="*/ 2989765 h 3037639"/>
              <a:gd name="connsiteX58" fmla="*/ 2128345 w 6172199"/>
              <a:gd name="connsiteY58" fmla="*/ 2942958 h 3037639"/>
              <a:gd name="connsiteX59" fmla="*/ 2052332 w 6172199"/>
              <a:gd name="connsiteY59" fmla="*/ 2989765 h 3037639"/>
              <a:gd name="connsiteX60" fmla="*/ 1979679 w 6172199"/>
              <a:gd name="connsiteY60" fmla="*/ 3026793 h 3037639"/>
              <a:gd name="connsiteX61" fmla="*/ 1967497 w 6172199"/>
              <a:gd name="connsiteY61" fmla="*/ 3037639 h 3037639"/>
              <a:gd name="connsiteX62" fmla="*/ 1865418 w 6172199"/>
              <a:gd name="connsiteY62" fmla="*/ 3037639 h 3037639"/>
              <a:gd name="connsiteX63" fmla="*/ 1839498 w 6172199"/>
              <a:gd name="connsiteY63" fmla="*/ 3028772 h 3037639"/>
              <a:gd name="connsiteX64" fmla="*/ 1793891 w 6172199"/>
              <a:gd name="connsiteY64" fmla="*/ 2997567 h 3037639"/>
              <a:gd name="connsiteX65" fmla="*/ 1596258 w 6172199"/>
              <a:gd name="connsiteY65" fmla="*/ 2880548 h 3037639"/>
              <a:gd name="connsiteX66" fmla="*/ 1489842 w 6172199"/>
              <a:gd name="connsiteY66" fmla="*/ 2989765 h 3037639"/>
              <a:gd name="connsiteX67" fmla="*/ 1398627 w 6172199"/>
              <a:gd name="connsiteY67" fmla="*/ 2942958 h 3037639"/>
              <a:gd name="connsiteX68" fmla="*/ 1300223 w 6172199"/>
              <a:gd name="connsiteY68" fmla="*/ 3037639 h 3037639"/>
              <a:gd name="connsiteX69" fmla="*/ 1208604 w 6172199"/>
              <a:gd name="connsiteY69" fmla="*/ 3037639 h 3037639"/>
              <a:gd name="connsiteX70" fmla="*/ 1109780 w 6172199"/>
              <a:gd name="connsiteY70" fmla="*/ 3005368 h 3037639"/>
              <a:gd name="connsiteX71" fmla="*/ 1033767 w 6172199"/>
              <a:gd name="connsiteY71" fmla="*/ 2966362 h 3037639"/>
              <a:gd name="connsiteX72" fmla="*/ 912148 w 6172199"/>
              <a:gd name="connsiteY72" fmla="*/ 2919554 h 3037639"/>
              <a:gd name="connsiteX73" fmla="*/ 714516 w 6172199"/>
              <a:gd name="connsiteY73" fmla="*/ 3028772 h 3037639"/>
              <a:gd name="connsiteX74" fmla="*/ 547289 w 6172199"/>
              <a:gd name="connsiteY74" fmla="*/ 2935157 h 3037639"/>
              <a:gd name="connsiteX75" fmla="*/ 425669 w 6172199"/>
              <a:gd name="connsiteY75" fmla="*/ 3036573 h 3037639"/>
              <a:gd name="connsiteX76" fmla="*/ 243240 w 6172199"/>
              <a:gd name="connsiteY76" fmla="*/ 2896151 h 3037639"/>
              <a:gd name="connsiteX77" fmla="*/ 76013 w 6172199"/>
              <a:gd name="connsiteY77" fmla="*/ 3013169 h 3037639"/>
              <a:gd name="connsiteX78" fmla="*/ 28328 w 6172199"/>
              <a:gd name="connsiteY78" fmla="*/ 3037639 h 3037639"/>
              <a:gd name="connsiteX79" fmla="*/ 0 w 6172199"/>
              <a:gd name="connsiteY79" fmla="*/ 3037639 h 303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172199" h="3037639">
                <a:moveTo>
                  <a:pt x="0" y="0"/>
                </a:moveTo>
                <a:lnTo>
                  <a:pt x="6172199" y="0"/>
                </a:lnTo>
                <a:lnTo>
                  <a:pt x="6172199" y="2989765"/>
                </a:lnTo>
                <a:lnTo>
                  <a:pt x="6050579" y="2942958"/>
                </a:lnTo>
                <a:lnTo>
                  <a:pt x="5951229" y="3037639"/>
                </a:lnTo>
                <a:lnTo>
                  <a:pt x="5935412" y="3037639"/>
                </a:lnTo>
                <a:lnTo>
                  <a:pt x="5913757" y="3020971"/>
                </a:lnTo>
                <a:cubicBezTo>
                  <a:pt x="5879625" y="3020971"/>
                  <a:pt x="5903739" y="3023134"/>
                  <a:pt x="5868150" y="2997567"/>
                </a:cubicBezTo>
                <a:cubicBezTo>
                  <a:pt x="5853424" y="2986986"/>
                  <a:pt x="5837271" y="2976942"/>
                  <a:pt x="5822543" y="2966362"/>
                </a:cubicBezTo>
                <a:cubicBezTo>
                  <a:pt x="5811923" y="2958732"/>
                  <a:pt x="5807552" y="2947992"/>
                  <a:pt x="5792137" y="2942958"/>
                </a:cubicBezTo>
                <a:cubicBezTo>
                  <a:pt x="5750031" y="2929208"/>
                  <a:pt x="5700922" y="2922155"/>
                  <a:pt x="5655315" y="2911753"/>
                </a:cubicBezTo>
                <a:lnTo>
                  <a:pt x="5533696" y="2997567"/>
                </a:lnTo>
                <a:lnTo>
                  <a:pt x="5412077" y="2942958"/>
                </a:lnTo>
                <a:lnTo>
                  <a:pt x="5366468" y="3028772"/>
                </a:lnTo>
                <a:lnTo>
                  <a:pt x="5336064" y="3028772"/>
                </a:lnTo>
                <a:cubicBezTo>
                  <a:pt x="5325929" y="3028772"/>
                  <a:pt x="5315069" y="3030704"/>
                  <a:pt x="5305659" y="3028772"/>
                </a:cubicBezTo>
                <a:cubicBezTo>
                  <a:pt x="5260064" y="3019413"/>
                  <a:pt x="5235531" y="2997200"/>
                  <a:pt x="5199242" y="2981964"/>
                </a:cubicBezTo>
                <a:cubicBezTo>
                  <a:pt x="5165503" y="2967799"/>
                  <a:pt x="5128297" y="2955960"/>
                  <a:pt x="5092824" y="2942958"/>
                </a:cubicBezTo>
                <a:lnTo>
                  <a:pt x="4910395" y="3028772"/>
                </a:lnTo>
                <a:lnTo>
                  <a:pt x="4864788" y="3013169"/>
                </a:lnTo>
                <a:lnTo>
                  <a:pt x="4788775" y="2935157"/>
                </a:lnTo>
                <a:lnTo>
                  <a:pt x="4651953" y="3013169"/>
                </a:lnTo>
                <a:lnTo>
                  <a:pt x="4621548" y="3013169"/>
                </a:lnTo>
                <a:lnTo>
                  <a:pt x="4575941" y="2997567"/>
                </a:lnTo>
                <a:cubicBezTo>
                  <a:pt x="4524474" y="2979959"/>
                  <a:pt x="4504996" y="2945559"/>
                  <a:pt x="4469524" y="2919554"/>
                </a:cubicBezTo>
                <a:lnTo>
                  <a:pt x="4378309" y="2911753"/>
                </a:lnTo>
                <a:cubicBezTo>
                  <a:pt x="4356384" y="2917379"/>
                  <a:pt x="4317308" y="2926598"/>
                  <a:pt x="4302297" y="2935157"/>
                </a:cubicBezTo>
                <a:cubicBezTo>
                  <a:pt x="4268397" y="2954486"/>
                  <a:pt x="4241486" y="2976763"/>
                  <a:pt x="4211082" y="2997567"/>
                </a:cubicBezTo>
                <a:lnTo>
                  <a:pt x="4165474" y="3005368"/>
                </a:lnTo>
                <a:lnTo>
                  <a:pt x="4074259" y="2950760"/>
                </a:lnTo>
                <a:lnTo>
                  <a:pt x="3952640" y="3005368"/>
                </a:lnTo>
                <a:lnTo>
                  <a:pt x="3907032" y="3036573"/>
                </a:lnTo>
                <a:cubicBezTo>
                  <a:pt x="3898584" y="3032238"/>
                  <a:pt x="3831023" y="2997569"/>
                  <a:pt x="3831020" y="2997567"/>
                </a:cubicBezTo>
                <a:cubicBezTo>
                  <a:pt x="3817848" y="2988103"/>
                  <a:pt x="3813946" y="2975767"/>
                  <a:pt x="3800616" y="2966362"/>
                </a:cubicBezTo>
                <a:cubicBezTo>
                  <a:pt x="3773136" y="2946973"/>
                  <a:pt x="3739805" y="2929956"/>
                  <a:pt x="3709401" y="2911753"/>
                </a:cubicBezTo>
                <a:lnTo>
                  <a:pt x="3542174" y="2989765"/>
                </a:lnTo>
                <a:lnTo>
                  <a:pt x="3496566" y="2981964"/>
                </a:lnTo>
                <a:cubicBezTo>
                  <a:pt x="3461868" y="2946354"/>
                  <a:pt x="3487950" y="2971094"/>
                  <a:pt x="3405352" y="2911753"/>
                </a:cubicBezTo>
                <a:lnTo>
                  <a:pt x="3344541" y="2966362"/>
                </a:lnTo>
                <a:cubicBezTo>
                  <a:pt x="3312427" y="2999321"/>
                  <a:pt x="3327617" y="2982324"/>
                  <a:pt x="3298962" y="3028291"/>
                </a:cubicBezTo>
                <a:lnTo>
                  <a:pt x="3293001" y="3037639"/>
                </a:lnTo>
                <a:lnTo>
                  <a:pt x="3222337" y="3037639"/>
                </a:lnTo>
                <a:lnTo>
                  <a:pt x="3205336" y="3030386"/>
                </a:lnTo>
                <a:cubicBezTo>
                  <a:pt x="3195748" y="3024768"/>
                  <a:pt x="3186956" y="3018612"/>
                  <a:pt x="3177314" y="3013169"/>
                </a:cubicBezTo>
                <a:cubicBezTo>
                  <a:pt x="3145887" y="2995429"/>
                  <a:pt x="3116505" y="2976763"/>
                  <a:pt x="3086100" y="2958561"/>
                </a:cubicBezTo>
                <a:lnTo>
                  <a:pt x="2970524" y="3037639"/>
                </a:lnTo>
                <a:lnTo>
                  <a:pt x="2920950" y="3037639"/>
                </a:lnTo>
                <a:lnTo>
                  <a:pt x="2888468" y="3020971"/>
                </a:lnTo>
                <a:cubicBezTo>
                  <a:pt x="2888468" y="3020971"/>
                  <a:pt x="2865437" y="3011675"/>
                  <a:pt x="2858063" y="3005368"/>
                </a:cubicBezTo>
                <a:cubicBezTo>
                  <a:pt x="2849818" y="2998317"/>
                  <a:pt x="2853506" y="2988111"/>
                  <a:pt x="2842860" y="2981964"/>
                </a:cubicBezTo>
                <a:cubicBezTo>
                  <a:pt x="2811822" y="2964045"/>
                  <a:pt x="2771916" y="2950759"/>
                  <a:pt x="2736443" y="2935157"/>
                </a:cubicBezTo>
                <a:lnTo>
                  <a:pt x="2650854" y="3037639"/>
                </a:lnTo>
                <a:lnTo>
                  <a:pt x="2616901" y="3037639"/>
                </a:lnTo>
                <a:lnTo>
                  <a:pt x="2604419" y="3031234"/>
                </a:lnTo>
                <a:cubicBezTo>
                  <a:pt x="2571498" y="3014340"/>
                  <a:pt x="2523615" y="2989769"/>
                  <a:pt x="2523609" y="2989765"/>
                </a:cubicBezTo>
                <a:cubicBezTo>
                  <a:pt x="2511578" y="2982709"/>
                  <a:pt x="2504773" y="2973618"/>
                  <a:pt x="2493203" y="2966362"/>
                </a:cubicBezTo>
                <a:cubicBezTo>
                  <a:pt x="2459092" y="2944968"/>
                  <a:pt x="2422259" y="2924755"/>
                  <a:pt x="2386787" y="2903952"/>
                </a:cubicBezTo>
                <a:lnTo>
                  <a:pt x="2234762" y="2989765"/>
                </a:lnTo>
                <a:cubicBezTo>
                  <a:pt x="2234762" y="2959595"/>
                  <a:pt x="2238886" y="2983476"/>
                  <a:pt x="2128345" y="2942958"/>
                </a:cubicBezTo>
                <a:lnTo>
                  <a:pt x="2052332" y="2989765"/>
                </a:lnTo>
                <a:cubicBezTo>
                  <a:pt x="1992759" y="3005051"/>
                  <a:pt x="2008979" y="2999075"/>
                  <a:pt x="1979679" y="3026793"/>
                </a:cubicBezTo>
                <a:lnTo>
                  <a:pt x="1967497" y="3037639"/>
                </a:lnTo>
                <a:lnTo>
                  <a:pt x="1865418" y="3037639"/>
                </a:lnTo>
                <a:lnTo>
                  <a:pt x="1839498" y="3028772"/>
                </a:lnTo>
                <a:cubicBezTo>
                  <a:pt x="1821582" y="3019578"/>
                  <a:pt x="1809093" y="3007969"/>
                  <a:pt x="1793891" y="2997567"/>
                </a:cubicBezTo>
                <a:cubicBezTo>
                  <a:pt x="1733539" y="2956273"/>
                  <a:pt x="1662136" y="2919554"/>
                  <a:pt x="1596258" y="2880548"/>
                </a:cubicBezTo>
                <a:lnTo>
                  <a:pt x="1489842" y="2989765"/>
                </a:lnTo>
                <a:lnTo>
                  <a:pt x="1398627" y="2942958"/>
                </a:lnTo>
                <a:lnTo>
                  <a:pt x="1300223" y="3037639"/>
                </a:lnTo>
                <a:lnTo>
                  <a:pt x="1208604" y="3037639"/>
                </a:lnTo>
                <a:lnTo>
                  <a:pt x="1109780" y="3005368"/>
                </a:lnTo>
                <a:cubicBezTo>
                  <a:pt x="1109780" y="3005368"/>
                  <a:pt x="1061122" y="2978239"/>
                  <a:pt x="1033767" y="2966362"/>
                </a:cubicBezTo>
                <a:cubicBezTo>
                  <a:pt x="995083" y="2949565"/>
                  <a:pt x="952688" y="2935157"/>
                  <a:pt x="912148" y="2919554"/>
                </a:cubicBezTo>
                <a:lnTo>
                  <a:pt x="714516" y="3028772"/>
                </a:lnTo>
                <a:lnTo>
                  <a:pt x="547289" y="2935157"/>
                </a:lnTo>
                <a:lnTo>
                  <a:pt x="425669" y="3036573"/>
                </a:lnTo>
                <a:lnTo>
                  <a:pt x="243240" y="2896151"/>
                </a:lnTo>
                <a:lnTo>
                  <a:pt x="76013" y="3013169"/>
                </a:lnTo>
                <a:lnTo>
                  <a:pt x="28328" y="3037639"/>
                </a:lnTo>
                <a:lnTo>
                  <a:pt x="0" y="3037639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2812" y="3200400"/>
            <a:ext cx="3886199" cy="3011070"/>
          </a:xfrm>
          <a:custGeom>
            <a:avLst/>
            <a:gdLst>
              <a:gd name="connsiteX0" fmla="*/ 0 w 3886199"/>
              <a:gd name="connsiteY0" fmla="*/ 0 h 3011070"/>
              <a:gd name="connsiteX1" fmla="*/ 3886199 w 3886199"/>
              <a:gd name="connsiteY1" fmla="*/ 0 h 3011070"/>
              <a:gd name="connsiteX2" fmla="*/ 3886199 w 3886199"/>
              <a:gd name="connsiteY2" fmla="*/ 2937822 h 3011070"/>
              <a:gd name="connsiteX3" fmla="*/ 3844501 w 3886199"/>
              <a:gd name="connsiteY3" fmla="*/ 2915848 h 3011070"/>
              <a:gd name="connsiteX4" fmla="*/ 3769446 w 3886199"/>
              <a:gd name="connsiteY4" fmla="*/ 2835275 h 3011070"/>
              <a:gd name="connsiteX5" fmla="*/ 3686051 w 3886199"/>
              <a:gd name="connsiteY5" fmla="*/ 2893874 h 3011070"/>
              <a:gd name="connsiteX6" fmla="*/ 3652694 w 3886199"/>
              <a:gd name="connsiteY6" fmla="*/ 2923173 h 3011070"/>
              <a:gd name="connsiteX7" fmla="*/ 3610996 w 3886199"/>
              <a:gd name="connsiteY7" fmla="*/ 2974446 h 3011070"/>
              <a:gd name="connsiteX8" fmla="*/ 3585978 w 3886199"/>
              <a:gd name="connsiteY8" fmla="*/ 2967122 h 3011070"/>
              <a:gd name="connsiteX9" fmla="*/ 3552619 w 3886199"/>
              <a:gd name="connsiteY9" fmla="*/ 2952472 h 3011070"/>
              <a:gd name="connsiteX10" fmla="*/ 3477564 w 3886199"/>
              <a:gd name="connsiteY10" fmla="*/ 2879224 h 3011070"/>
              <a:gd name="connsiteX11" fmla="*/ 3377490 w 3886199"/>
              <a:gd name="connsiteY11" fmla="*/ 2901198 h 3011070"/>
              <a:gd name="connsiteX12" fmla="*/ 3319114 w 3886199"/>
              <a:gd name="connsiteY12" fmla="*/ 2996421 h 3011070"/>
              <a:gd name="connsiteX13" fmla="*/ 3285756 w 3886199"/>
              <a:gd name="connsiteY13" fmla="*/ 2981771 h 3011070"/>
              <a:gd name="connsiteX14" fmla="*/ 3244058 w 3886199"/>
              <a:gd name="connsiteY14" fmla="*/ 2952472 h 3011070"/>
              <a:gd name="connsiteX15" fmla="*/ 3177343 w 3886199"/>
              <a:gd name="connsiteY15" fmla="*/ 2871899 h 3011070"/>
              <a:gd name="connsiteX16" fmla="*/ 3077269 w 3886199"/>
              <a:gd name="connsiteY16" fmla="*/ 2952472 h 3011070"/>
              <a:gd name="connsiteX17" fmla="*/ 3077269 w 3886199"/>
              <a:gd name="connsiteY17" fmla="*/ 2930497 h 3011070"/>
              <a:gd name="connsiteX18" fmla="*/ 3035572 w 3886199"/>
              <a:gd name="connsiteY18" fmla="*/ 2893874 h 3011070"/>
              <a:gd name="connsiteX19" fmla="*/ 2960516 w 3886199"/>
              <a:gd name="connsiteY19" fmla="*/ 2791326 h 3011070"/>
              <a:gd name="connsiteX20" fmla="*/ 2802066 w 3886199"/>
              <a:gd name="connsiteY20" fmla="*/ 3003745 h 3011070"/>
              <a:gd name="connsiteX21" fmla="*/ 2752029 w 3886199"/>
              <a:gd name="connsiteY21" fmla="*/ 2974446 h 3011070"/>
              <a:gd name="connsiteX22" fmla="*/ 2685313 w 3886199"/>
              <a:gd name="connsiteY22" fmla="*/ 2923173 h 3011070"/>
              <a:gd name="connsiteX23" fmla="*/ 2643616 w 3886199"/>
              <a:gd name="connsiteY23" fmla="*/ 2908523 h 3011070"/>
              <a:gd name="connsiteX24" fmla="*/ 2568561 w 3886199"/>
              <a:gd name="connsiteY24" fmla="*/ 2849925 h 3011070"/>
              <a:gd name="connsiteX25" fmla="*/ 2368413 w 3886199"/>
              <a:gd name="connsiteY25" fmla="*/ 2959797 h 3011070"/>
              <a:gd name="connsiteX26" fmla="*/ 2326716 w 3886199"/>
              <a:gd name="connsiteY26" fmla="*/ 2901198 h 3011070"/>
              <a:gd name="connsiteX27" fmla="*/ 2251660 w 3886199"/>
              <a:gd name="connsiteY27" fmla="*/ 2915848 h 3011070"/>
              <a:gd name="connsiteX28" fmla="*/ 2201623 w 3886199"/>
              <a:gd name="connsiteY28" fmla="*/ 2981771 h 3011070"/>
              <a:gd name="connsiteX29" fmla="*/ 2159926 w 3886199"/>
              <a:gd name="connsiteY29" fmla="*/ 2930497 h 3011070"/>
              <a:gd name="connsiteX30" fmla="*/ 2093210 w 3886199"/>
              <a:gd name="connsiteY30" fmla="*/ 2908523 h 3011070"/>
              <a:gd name="connsiteX31" fmla="*/ 1984797 w 3886199"/>
              <a:gd name="connsiteY31" fmla="*/ 2879224 h 3011070"/>
              <a:gd name="connsiteX32" fmla="*/ 1934760 w 3886199"/>
              <a:gd name="connsiteY32" fmla="*/ 2945147 h 3011070"/>
              <a:gd name="connsiteX33" fmla="*/ 1884723 w 3886199"/>
              <a:gd name="connsiteY33" fmla="*/ 2901198 h 3011070"/>
              <a:gd name="connsiteX34" fmla="*/ 1818007 w 3886199"/>
              <a:gd name="connsiteY34" fmla="*/ 2864574 h 3011070"/>
              <a:gd name="connsiteX35" fmla="*/ 1692915 w 3886199"/>
              <a:gd name="connsiteY35" fmla="*/ 2981771 h 3011070"/>
              <a:gd name="connsiteX36" fmla="*/ 1651217 w 3886199"/>
              <a:gd name="connsiteY36" fmla="*/ 2967122 h 3011070"/>
              <a:gd name="connsiteX37" fmla="*/ 1626199 w 3886199"/>
              <a:gd name="connsiteY37" fmla="*/ 2952472 h 3011070"/>
              <a:gd name="connsiteX38" fmla="*/ 1592841 w 3886199"/>
              <a:gd name="connsiteY38" fmla="*/ 2923173 h 3011070"/>
              <a:gd name="connsiteX39" fmla="*/ 1526125 w 3886199"/>
              <a:gd name="connsiteY39" fmla="*/ 2879224 h 3011070"/>
              <a:gd name="connsiteX40" fmla="*/ 1409372 w 3886199"/>
              <a:gd name="connsiteY40" fmla="*/ 2967122 h 3011070"/>
              <a:gd name="connsiteX41" fmla="*/ 1384354 w 3886199"/>
              <a:gd name="connsiteY41" fmla="*/ 2937822 h 3011070"/>
              <a:gd name="connsiteX42" fmla="*/ 1359336 w 3886199"/>
              <a:gd name="connsiteY42" fmla="*/ 2908523 h 3011070"/>
              <a:gd name="connsiteX43" fmla="*/ 1317638 w 3886199"/>
              <a:gd name="connsiteY43" fmla="*/ 2849925 h 3011070"/>
              <a:gd name="connsiteX44" fmla="*/ 1125830 w 3886199"/>
              <a:gd name="connsiteY44" fmla="*/ 2930497 h 3011070"/>
              <a:gd name="connsiteX45" fmla="*/ 1042435 w 3886199"/>
              <a:gd name="connsiteY45" fmla="*/ 2886549 h 3011070"/>
              <a:gd name="connsiteX46" fmla="*/ 925682 w 3886199"/>
              <a:gd name="connsiteY46" fmla="*/ 2849925 h 3011070"/>
              <a:gd name="connsiteX47" fmla="*/ 917343 w 3886199"/>
              <a:gd name="connsiteY47" fmla="*/ 2952472 h 3011070"/>
              <a:gd name="connsiteX48" fmla="*/ 742214 w 3886199"/>
              <a:gd name="connsiteY48" fmla="*/ 2871899 h 3011070"/>
              <a:gd name="connsiteX49" fmla="*/ 700516 w 3886199"/>
              <a:gd name="connsiteY49" fmla="*/ 2959797 h 3011070"/>
              <a:gd name="connsiteX50" fmla="*/ 433653 w 3886199"/>
              <a:gd name="connsiteY50" fmla="*/ 2813301 h 3011070"/>
              <a:gd name="connsiteX51" fmla="*/ 316900 w 3886199"/>
              <a:gd name="connsiteY51" fmla="*/ 2937822 h 3011070"/>
              <a:gd name="connsiteX52" fmla="*/ 225166 w 3886199"/>
              <a:gd name="connsiteY52" fmla="*/ 2798651 h 3011070"/>
              <a:gd name="connsiteX53" fmla="*/ 66715 w 3886199"/>
              <a:gd name="connsiteY53" fmla="*/ 2945147 h 3011070"/>
              <a:gd name="connsiteX54" fmla="*/ 0 w 3886199"/>
              <a:gd name="connsiteY54" fmla="*/ 3011070 h 301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886199" h="3011070">
                <a:moveTo>
                  <a:pt x="0" y="0"/>
                </a:moveTo>
                <a:lnTo>
                  <a:pt x="3886199" y="0"/>
                </a:lnTo>
                <a:lnTo>
                  <a:pt x="3886199" y="2937822"/>
                </a:lnTo>
                <a:lnTo>
                  <a:pt x="3844501" y="2915848"/>
                </a:lnTo>
                <a:cubicBezTo>
                  <a:pt x="3797473" y="2895195"/>
                  <a:pt x="3831387" y="2912996"/>
                  <a:pt x="3769446" y="2835275"/>
                </a:cubicBezTo>
                <a:lnTo>
                  <a:pt x="3686051" y="2893874"/>
                </a:lnTo>
                <a:cubicBezTo>
                  <a:pt x="3686051" y="2893874"/>
                  <a:pt x="3662651" y="2912483"/>
                  <a:pt x="3652694" y="2923173"/>
                </a:cubicBezTo>
                <a:cubicBezTo>
                  <a:pt x="3637551" y="2939429"/>
                  <a:pt x="3624895" y="2957355"/>
                  <a:pt x="3610996" y="2974446"/>
                </a:cubicBezTo>
                <a:lnTo>
                  <a:pt x="3585978" y="2967122"/>
                </a:lnTo>
                <a:cubicBezTo>
                  <a:pt x="3585978" y="2967122"/>
                  <a:pt x="3563161" y="2958259"/>
                  <a:pt x="3552619" y="2952472"/>
                </a:cubicBezTo>
                <a:cubicBezTo>
                  <a:pt x="3508597" y="2928305"/>
                  <a:pt x="3512775" y="2922521"/>
                  <a:pt x="3477564" y="2879224"/>
                </a:cubicBezTo>
                <a:lnTo>
                  <a:pt x="3377490" y="2901198"/>
                </a:lnTo>
                <a:lnTo>
                  <a:pt x="3319114" y="2996421"/>
                </a:lnTo>
                <a:lnTo>
                  <a:pt x="3285756" y="2981771"/>
                </a:lnTo>
                <a:cubicBezTo>
                  <a:pt x="3261990" y="2960897"/>
                  <a:pt x="3275619" y="2970953"/>
                  <a:pt x="3244058" y="2952472"/>
                </a:cubicBezTo>
                <a:cubicBezTo>
                  <a:pt x="3212599" y="2934050"/>
                  <a:pt x="3199582" y="2898757"/>
                  <a:pt x="3177343" y="2871899"/>
                </a:cubicBezTo>
                <a:lnTo>
                  <a:pt x="3077269" y="2952472"/>
                </a:lnTo>
                <a:lnTo>
                  <a:pt x="3077269" y="2930497"/>
                </a:lnTo>
                <a:cubicBezTo>
                  <a:pt x="3044349" y="2916040"/>
                  <a:pt x="3072838" y="2931281"/>
                  <a:pt x="3035572" y="2893874"/>
                </a:cubicBezTo>
                <a:cubicBezTo>
                  <a:pt x="2971015" y="2829071"/>
                  <a:pt x="3027473" y="2908946"/>
                  <a:pt x="2960516" y="2791326"/>
                </a:cubicBezTo>
                <a:lnTo>
                  <a:pt x="2802066" y="3003745"/>
                </a:lnTo>
                <a:cubicBezTo>
                  <a:pt x="2757437" y="2964547"/>
                  <a:pt x="2822715" y="3018793"/>
                  <a:pt x="2752029" y="2974446"/>
                </a:cubicBezTo>
                <a:cubicBezTo>
                  <a:pt x="2679436" y="2928904"/>
                  <a:pt x="2789026" y="2977829"/>
                  <a:pt x="2685313" y="2923173"/>
                </a:cubicBezTo>
                <a:cubicBezTo>
                  <a:pt x="2672477" y="2916408"/>
                  <a:pt x="2655797" y="2916166"/>
                  <a:pt x="2643616" y="2908523"/>
                </a:cubicBezTo>
                <a:cubicBezTo>
                  <a:pt x="2616377" y="2891435"/>
                  <a:pt x="2593579" y="2869458"/>
                  <a:pt x="2568561" y="2849925"/>
                </a:cubicBezTo>
                <a:lnTo>
                  <a:pt x="2368413" y="2959797"/>
                </a:lnTo>
                <a:lnTo>
                  <a:pt x="2326716" y="2901198"/>
                </a:lnTo>
                <a:lnTo>
                  <a:pt x="2251660" y="2915848"/>
                </a:lnTo>
                <a:lnTo>
                  <a:pt x="2201623" y="2981771"/>
                </a:lnTo>
                <a:lnTo>
                  <a:pt x="2159926" y="2930497"/>
                </a:lnTo>
                <a:lnTo>
                  <a:pt x="2093210" y="2908523"/>
                </a:lnTo>
                <a:cubicBezTo>
                  <a:pt x="2043994" y="2908523"/>
                  <a:pt x="2081756" y="2910192"/>
                  <a:pt x="1984797" y="2879224"/>
                </a:cubicBezTo>
                <a:lnTo>
                  <a:pt x="1934760" y="2945147"/>
                </a:lnTo>
                <a:lnTo>
                  <a:pt x="1884723" y="2901198"/>
                </a:lnTo>
                <a:lnTo>
                  <a:pt x="1818007" y="2864574"/>
                </a:lnTo>
                <a:lnTo>
                  <a:pt x="1692915" y="2981771"/>
                </a:lnTo>
                <a:lnTo>
                  <a:pt x="1651217" y="2967122"/>
                </a:lnTo>
                <a:cubicBezTo>
                  <a:pt x="1651217" y="2967122"/>
                  <a:pt x="1633809" y="2958201"/>
                  <a:pt x="1626199" y="2952472"/>
                </a:cubicBezTo>
                <a:cubicBezTo>
                  <a:pt x="1614260" y="2943483"/>
                  <a:pt x="1604922" y="2932015"/>
                  <a:pt x="1592841" y="2923173"/>
                </a:cubicBezTo>
                <a:cubicBezTo>
                  <a:pt x="1571486" y="2907542"/>
                  <a:pt x="1548364" y="2893873"/>
                  <a:pt x="1526125" y="2879224"/>
                </a:cubicBezTo>
                <a:lnTo>
                  <a:pt x="1409372" y="2967122"/>
                </a:lnTo>
                <a:lnTo>
                  <a:pt x="1384354" y="2937822"/>
                </a:lnTo>
                <a:cubicBezTo>
                  <a:pt x="1384354" y="2937822"/>
                  <a:pt x="1367046" y="2918681"/>
                  <a:pt x="1359336" y="2908523"/>
                </a:cubicBezTo>
                <a:cubicBezTo>
                  <a:pt x="1344789" y="2889358"/>
                  <a:pt x="1331537" y="2869458"/>
                  <a:pt x="1317638" y="2849925"/>
                </a:cubicBezTo>
                <a:lnTo>
                  <a:pt x="1125830" y="2930497"/>
                </a:lnTo>
                <a:lnTo>
                  <a:pt x="1042435" y="2886549"/>
                </a:lnTo>
                <a:lnTo>
                  <a:pt x="925682" y="2849925"/>
                </a:lnTo>
                <a:lnTo>
                  <a:pt x="917343" y="2952472"/>
                </a:lnTo>
                <a:lnTo>
                  <a:pt x="742214" y="2871899"/>
                </a:lnTo>
                <a:lnTo>
                  <a:pt x="700516" y="2959797"/>
                </a:lnTo>
                <a:lnTo>
                  <a:pt x="433653" y="2813301"/>
                </a:lnTo>
                <a:lnTo>
                  <a:pt x="316900" y="2937822"/>
                </a:lnTo>
                <a:lnTo>
                  <a:pt x="225166" y="2798651"/>
                </a:lnTo>
                <a:lnTo>
                  <a:pt x="66715" y="2945147"/>
                </a:lnTo>
                <a:lnTo>
                  <a:pt x="0" y="301107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7618412" y="2559216"/>
            <a:ext cx="4341812" cy="25045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kern="0" dirty="0" smtClean="0"/>
              <a:t>Rapidly build AI detectors using large datasets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endParaRPr lang="en-US" kern="0" dirty="0" smtClean="0"/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kern="0" dirty="0" smtClean="0"/>
              <a:t>Quickly deploy high quality services in developing world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endParaRPr lang="en-US" kern="0" dirty="0" smtClean="0"/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kern="0" dirty="0" smtClean="0"/>
              <a:t>Often outperform human doctors with years of training</a:t>
            </a:r>
          </a:p>
        </p:txBody>
      </p:sp>
    </p:spTree>
    <p:extLst>
      <p:ext uri="{BB962C8B-B14F-4D97-AF65-F5344CB8AC3E}">
        <p14:creationId xmlns:p14="http://schemas.microsoft.com/office/powerpoint/2010/main" val="4359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42864" y="2423200"/>
            <a:ext cx="7055457" cy="2148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399" dirty="0"/>
              <a:t>Introduction</a:t>
            </a:r>
          </a:p>
          <a:p>
            <a:r>
              <a:rPr lang="en-US" sz="2399" dirty="0" smtClean="0"/>
              <a:t>Week 1: Basics of Data Analysis</a:t>
            </a:r>
          </a:p>
          <a:p>
            <a:r>
              <a:rPr lang="en-US" sz="2399" dirty="0" smtClean="0"/>
              <a:t>Week 2: AI and Signal Processing</a:t>
            </a:r>
          </a:p>
          <a:p>
            <a:r>
              <a:rPr lang="en-US" sz="2399" dirty="0" smtClean="0"/>
              <a:t>Week 3: Computer Vision and Deep Learning</a:t>
            </a:r>
          </a:p>
          <a:p>
            <a:r>
              <a:rPr lang="en-US" sz="2399" dirty="0" smtClean="0"/>
              <a:t>Week 4: Capstone project</a:t>
            </a:r>
            <a:endParaRPr lang="en-US" sz="2399" dirty="0"/>
          </a:p>
        </p:txBody>
      </p:sp>
      <p:sp>
        <p:nvSpPr>
          <p:cNvPr id="4" name="Right Arrow 3"/>
          <p:cNvSpPr/>
          <p:nvPr/>
        </p:nvSpPr>
        <p:spPr>
          <a:xfrm>
            <a:off x="2055812" y="4079544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013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Design a Novel Medical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828800"/>
            <a:ext cx="5314328" cy="4288536"/>
          </a:xfrm>
        </p:spPr>
        <p:txBody>
          <a:bodyPr/>
          <a:lstStyle/>
          <a:p>
            <a:r>
              <a:rPr lang="en-US" dirty="0" smtClean="0"/>
              <a:t>End Goal: create a video essay</a:t>
            </a:r>
          </a:p>
          <a:p>
            <a:r>
              <a:rPr lang="en-US" dirty="0" smtClean="0"/>
              <a:t>Something achievable in 1 week</a:t>
            </a:r>
          </a:p>
          <a:p>
            <a:pPr lvl="1"/>
            <a:r>
              <a:rPr lang="en-US" dirty="0" smtClean="0"/>
              <a:t>Easier said than done</a:t>
            </a:r>
          </a:p>
          <a:p>
            <a:pPr lvl="1"/>
            <a:r>
              <a:rPr lang="en-US" dirty="0" smtClean="0"/>
              <a:t>Instructors are here to help you with this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smtClean="0"/>
              <a:t>PowerPoint / Google Slides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ShareX</a:t>
            </a:r>
            <a:r>
              <a:rPr lang="en-US" dirty="0" smtClean="0"/>
              <a:t>” or “</a:t>
            </a:r>
            <a:r>
              <a:rPr lang="en-US" dirty="0" err="1" smtClean="0"/>
              <a:t>ActivePresenter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(screen capture)</a:t>
            </a:r>
          </a:p>
          <a:p>
            <a:pPr lvl="1"/>
            <a:r>
              <a:rPr lang="en-US" dirty="0" smtClean="0"/>
              <a:t>Audacity (audio capture and editing)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216301" y="1828800"/>
            <a:ext cx="5314328" cy="4288536"/>
          </a:xfrm>
        </p:spPr>
        <p:txBody>
          <a:bodyPr/>
          <a:lstStyle/>
          <a:p>
            <a:r>
              <a:rPr lang="en-US" sz="1600" dirty="0" smtClean="0"/>
              <a:t>Mon: </a:t>
            </a:r>
            <a:r>
              <a:rPr lang="en-US" sz="1600" dirty="0"/>
              <a:t>Brainstorm a medicine analysis idea</a:t>
            </a:r>
          </a:p>
          <a:p>
            <a:pPr lvl="1"/>
            <a:r>
              <a:rPr lang="en-US" sz="1400" dirty="0"/>
              <a:t>Pitch </a:t>
            </a:r>
            <a:r>
              <a:rPr lang="en-US" sz="1400" dirty="0" smtClean="0"/>
              <a:t>idea </a:t>
            </a:r>
            <a:r>
              <a:rPr lang="en-US" sz="1400" dirty="0"/>
              <a:t>to instructors</a:t>
            </a:r>
          </a:p>
          <a:p>
            <a:pPr lvl="1"/>
            <a:r>
              <a:rPr lang="en-US" sz="1400" dirty="0"/>
              <a:t>Get feedback, iterate, and refine project</a:t>
            </a:r>
          </a:p>
          <a:p>
            <a:r>
              <a:rPr lang="en-US" sz="1600" dirty="0" smtClean="0"/>
              <a:t>Tue: </a:t>
            </a:r>
            <a:r>
              <a:rPr lang="en-US" sz="1600" dirty="0"/>
              <a:t>Start your project work</a:t>
            </a:r>
          </a:p>
          <a:p>
            <a:pPr lvl="1"/>
            <a:r>
              <a:rPr lang="en-US" sz="1400" dirty="0" smtClean="0"/>
              <a:t>Obtain necessary data</a:t>
            </a:r>
          </a:p>
          <a:p>
            <a:pPr lvl="1"/>
            <a:r>
              <a:rPr lang="en-US" sz="1400" dirty="0" smtClean="0"/>
              <a:t>Tools </a:t>
            </a:r>
            <a:r>
              <a:rPr lang="en-US" sz="1400" dirty="0"/>
              <a:t>from the previous </a:t>
            </a:r>
            <a:r>
              <a:rPr lang="en-US" sz="1400" dirty="0" smtClean="0"/>
              <a:t>weeks (and new variations)</a:t>
            </a:r>
          </a:p>
          <a:p>
            <a:r>
              <a:rPr lang="en-US" sz="1600" dirty="0" smtClean="0"/>
              <a:t>Wed: </a:t>
            </a:r>
            <a:r>
              <a:rPr lang="en-US" sz="1600" dirty="0"/>
              <a:t>Mid-week </a:t>
            </a:r>
            <a:r>
              <a:rPr lang="en-US" sz="1600" dirty="0" smtClean="0"/>
              <a:t>check-in</a:t>
            </a:r>
          </a:p>
          <a:p>
            <a:pPr lvl="1"/>
            <a:r>
              <a:rPr lang="en-US" sz="1400" dirty="0" smtClean="0"/>
              <a:t>Minor adjustments to project goal</a:t>
            </a:r>
          </a:p>
          <a:p>
            <a:pPr lvl="1"/>
            <a:r>
              <a:rPr lang="en-US" sz="1400" dirty="0" smtClean="0"/>
              <a:t>Instructors help clear any major obstacles</a:t>
            </a:r>
            <a:endParaRPr lang="en-US" sz="1400" dirty="0"/>
          </a:p>
          <a:p>
            <a:r>
              <a:rPr lang="en-US" sz="1600" dirty="0" err="1" smtClean="0"/>
              <a:t>Thur</a:t>
            </a:r>
            <a:r>
              <a:rPr lang="en-US" sz="1600" dirty="0" smtClean="0"/>
              <a:t>: Continue project work</a:t>
            </a:r>
          </a:p>
          <a:p>
            <a:pPr lvl="1"/>
            <a:r>
              <a:rPr lang="en-US" sz="1400" dirty="0" smtClean="0"/>
              <a:t>Begin recording and editing presentation</a:t>
            </a:r>
          </a:p>
          <a:p>
            <a:r>
              <a:rPr lang="en-US" sz="1600" dirty="0" smtClean="0"/>
              <a:t>Fri: Finalize presentation</a:t>
            </a:r>
          </a:p>
          <a:p>
            <a:pPr lvl="1"/>
            <a:r>
              <a:rPr lang="en-US" sz="1400" dirty="0" smtClean="0"/>
              <a:t>Due to Instructors by 5:00 PM</a:t>
            </a:r>
          </a:p>
          <a:p>
            <a:r>
              <a:rPr lang="en-US" sz="1600" dirty="0" smtClean="0"/>
              <a:t>Sat: Present to full BWSI audience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903412" y="1156156"/>
            <a:ext cx="2168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smtClean="0"/>
              <a:t>Description</a:t>
            </a:r>
            <a:endParaRPr lang="en-US" sz="2200" b="1" dirty="0"/>
          </a:p>
        </p:txBody>
      </p:sp>
      <p:sp>
        <p:nvSpPr>
          <p:cNvPr id="6" name="Rectangle 5"/>
          <p:cNvSpPr/>
          <p:nvPr/>
        </p:nvSpPr>
        <p:spPr>
          <a:xfrm>
            <a:off x="7789443" y="1156155"/>
            <a:ext cx="2168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smtClean="0"/>
              <a:t>Schedule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699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Skin Scanner Web App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79974" y="1151554"/>
            <a:ext cx="3014638" cy="189644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None/>
            </a:pPr>
            <a:r>
              <a:rPr lang="en-US" sz="2400" u="sng" dirty="0" smtClean="0"/>
              <a:t>Solution</a:t>
            </a:r>
            <a:endParaRPr lang="en-US" sz="1800" u="sng" dirty="0"/>
          </a:p>
          <a:p>
            <a:pPr marL="0" indent="0">
              <a:buNone/>
            </a:pPr>
            <a:r>
              <a:rPr lang="en-US" sz="1800" dirty="0" smtClean="0"/>
              <a:t>Build a web </a:t>
            </a:r>
            <a:r>
              <a:rPr lang="en-US" sz="1800" dirty="0"/>
              <a:t>app to self diagnose the severity of a particular skin condition before meeting with a </a:t>
            </a:r>
            <a:r>
              <a:rPr lang="en-US" sz="1800" dirty="0" smtClean="0"/>
              <a:t>doctor.</a:t>
            </a:r>
            <a:r>
              <a:rPr lang="en-US" sz="1800" dirty="0"/>
              <a:t> 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523336" y="1151554"/>
            <a:ext cx="2905076" cy="189644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None/>
            </a:pPr>
            <a:r>
              <a:rPr lang="en-US" sz="2400" u="sng" dirty="0" smtClean="0"/>
              <a:t>Road Map</a:t>
            </a:r>
          </a:p>
          <a:p>
            <a:pPr marL="0" indent="0">
              <a:buNone/>
            </a:pPr>
            <a:r>
              <a:rPr lang="en-US" sz="1800" dirty="0" smtClean="0"/>
              <a:t>Tool: CNN</a:t>
            </a:r>
          </a:p>
          <a:p>
            <a:pPr marL="0" indent="0">
              <a:buNone/>
            </a:pPr>
            <a:r>
              <a:rPr lang="en-US" sz="1800" dirty="0" smtClean="0"/>
              <a:t>Data: </a:t>
            </a:r>
            <a:r>
              <a:rPr lang="en-US" sz="1800" dirty="0" err="1" smtClean="0"/>
              <a:t>DermNet</a:t>
            </a:r>
            <a:r>
              <a:rPr lang="en-US" sz="1800" dirty="0" smtClean="0"/>
              <a:t> images</a:t>
            </a:r>
          </a:p>
          <a:p>
            <a:pPr marL="0" indent="0">
              <a:buNone/>
            </a:pPr>
            <a:r>
              <a:rPr lang="en-US" sz="1800" dirty="0" smtClean="0"/>
              <a:t>Procedure: Iterate model architecture until good performance is achieved</a:t>
            </a:r>
            <a:endParaRPr lang="en-US" sz="18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00847" y="1151554"/>
            <a:ext cx="3202765" cy="189644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</a:rPr>
              <a:t>Skin abnormalities seem frightening but can be easily diagnosed by a doctor. These patients take up expensive doctor time.</a:t>
            </a:r>
            <a:endParaRPr lang="en-US" sz="18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93712" y="3200400"/>
            <a:ext cx="11201400" cy="2963246"/>
            <a:chOff x="493712" y="3285154"/>
            <a:chExt cx="11201400" cy="2963246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16368" y="3285154"/>
              <a:ext cx="11178744" cy="2963246"/>
            </a:xfrm>
            <a:prstGeom prst="roundRect">
              <a:avLst>
                <a:gd name="adj" fmla="val 5980"/>
              </a:avLst>
            </a:prstGeom>
            <a:solidFill>
              <a:srgbClr val="F9E3D8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3712" y="3306127"/>
              <a:ext cx="9045576" cy="2713673"/>
              <a:chOff x="554036" y="1219200"/>
              <a:chExt cx="11080750" cy="332422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4036" y="1219200"/>
                <a:ext cx="11080750" cy="3324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7" name="Picture 3" descr="https://lh3.googleusercontent.com/yZynLbdoLa35M_RreNP6D9kvW0rxCQG9s-9927hEmTfRTDWBl3ArynaPTWq4pGLrv-yXlC7YGO5kDMckhahyHH2-R8Sx-cMfyQo8xRgkKzSEJ3cIrq8MBcvGrU9V4esEQt4QQDc7720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51175" y="1509712"/>
                <a:ext cx="1981201" cy="1961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/>
              <p:cNvCxnSpPr/>
              <p:nvPr/>
            </p:nvCxnSpPr>
            <p:spPr bwMode="auto">
              <a:xfrm flipH="1" flipV="1">
                <a:off x="2147515" y="2526982"/>
                <a:ext cx="457200" cy="2286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12" name="Rectangle 11"/>
              <p:cNvSpPr/>
              <p:nvPr/>
            </p:nvSpPr>
            <p:spPr>
              <a:xfrm>
                <a:off x="9975778" y="1294267"/>
                <a:ext cx="122380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b="1" u="sng" dirty="0" smtClean="0"/>
                  <a:t>Tinea</a:t>
                </a:r>
                <a:endParaRPr lang="en-US" sz="2200" b="1" dirty="0"/>
              </a:p>
            </p:txBody>
          </p:sp>
        </p:grp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9713912" y="4023430"/>
              <a:ext cx="1863552" cy="7005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25000"/>
                <a:buChar char="•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62013" indent="-341313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–"/>
                <a:defRPr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2pPr>
              <a:lvl3pPr marL="1204913" indent="-2286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6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3pPr>
              <a:lvl4pPr marL="1546225" indent="-119063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4pPr>
              <a:lvl5pPr marL="18288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5pPr>
              <a:lvl6pPr marL="22860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6pPr>
              <a:lvl7pPr marL="27432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7pPr>
              <a:lvl8pPr marL="32004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8pPr>
              <a:lvl9pPr marL="3657600" algn="l" rtl="0" eaLnBrk="1" fontAlgn="base" hangingPunct="1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SzPct val="100000"/>
                <a:buChar char=" "/>
                <a:defRPr sz="1400" b="1">
                  <a:solidFill>
                    <a:schemeClr val="tx1"/>
                  </a:solidFill>
                  <a:latin typeface="+mn-lt"/>
                  <a:ea typeface="ＭＳ Ｐゴシック" pitchFamily="-110" charset="-128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smtClean="0"/>
                <a:t>Final Model</a:t>
              </a:r>
            </a:p>
            <a:p>
              <a:pPr marL="0" indent="0" algn="ctr">
                <a:buNone/>
              </a:pPr>
              <a:r>
                <a:rPr lang="en-US" sz="1800" dirty="0" smtClean="0"/>
                <a:t>74% accuracy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751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2404009-5353-A842-B848-DDF0864D65E8}"/>
              </a:ext>
            </a:extLst>
          </p:cNvPr>
          <p:cNvSpPr/>
          <p:nvPr/>
        </p:nvSpPr>
        <p:spPr bwMode="auto">
          <a:xfrm>
            <a:off x="4869" y="0"/>
            <a:ext cx="1218395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2412" y="0"/>
            <a:ext cx="9144000" cy="6858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F88419D2-D7AD-B948-82B9-0BE7DD1C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214" y="885143"/>
            <a:ext cx="8029575" cy="53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F942DA9-9767-AC40-89F7-8E576D9C2579}"/>
              </a:ext>
            </a:extLst>
          </p:cNvPr>
          <p:cNvSpPr/>
          <p:nvPr/>
        </p:nvSpPr>
        <p:spPr>
          <a:xfrm>
            <a:off x="3037490" y="2564525"/>
            <a:ext cx="6358758" cy="205108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402497F-6BE9-864B-AACE-AE795A72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252" y="2606130"/>
            <a:ext cx="2294882" cy="1776684"/>
          </a:xfrm>
          <a:prstGeom prst="rect">
            <a:avLst/>
          </a:prstGeom>
          <a:ln w="34925">
            <a:solidFill>
              <a:srgbClr val="F7F7F7"/>
            </a:solidFill>
          </a:ln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1056F372-23E1-3F48-998D-F6A35CB20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8541" y="2432359"/>
            <a:ext cx="5281884" cy="205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Revolution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2216" y="1143000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Finance</a:t>
            </a:r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02216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Healthcare</a:t>
            </a:r>
            <a:endParaRPr lang="en-US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99412" y="1143000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Agriculture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899412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Insurance</a:t>
            </a:r>
            <a:endParaRPr lang="en-US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21624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Market predictions</a:t>
            </a:r>
            <a:endParaRPr lang="en-US" sz="1400" kern="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21624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Diagnosis</a:t>
            </a:r>
            <a:endParaRPr lang="en-US" sz="1400" kern="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18820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Resource management</a:t>
            </a:r>
            <a:endParaRPr lang="en-US" sz="1400" kern="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418820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Risk assessment</a:t>
            </a:r>
            <a:endParaRPr lang="en-US" sz="1400" kern="0" dirty="0"/>
          </a:p>
        </p:txBody>
      </p:sp>
      <p:pic>
        <p:nvPicPr>
          <p:cNvPr id="9220" name="Picture 4" descr="5 Finance Trends That Can't Stop, Won't St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6912" y="1572073"/>
            <a:ext cx="19050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248" y="1572073"/>
            <a:ext cx="1958720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2" name="Picture 6" descr="Breath sounds: Abnormal breathing and treatme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6913" y="4114800"/>
            <a:ext cx="1904999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005" y="4114800"/>
            <a:ext cx="2065207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 bwMode="auto">
          <a:xfrm>
            <a:off x="4891505" y="3581400"/>
            <a:ext cx="2405788" cy="24032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243367" y="6034509"/>
            <a:ext cx="2053926" cy="290091"/>
          </a:xfrm>
          <a:prstGeom prst="rect">
            <a:avLst/>
          </a:prstGeom>
        </p:spPr>
        <p:txBody>
          <a:bodyPr lIns="0" rIns="0"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</a:rPr>
              <a:t>Focus of this course</a:t>
            </a:r>
            <a:endParaRPr lang="en-US" sz="1400" kern="0"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9028" y="1143000"/>
            <a:ext cx="1574393" cy="3870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Marketing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39028" y="3690658"/>
            <a:ext cx="1574393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kern="0" dirty="0" smtClean="0"/>
              <a:t>Design</a:t>
            </a:r>
            <a:endParaRPr lang="en-US" kern="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58436" y="3050231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Consumer behavior</a:t>
            </a:r>
            <a:endParaRPr lang="en-US" sz="1400" kern="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58436" y="5597522"/>
            <a:ext cx="2535576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kern="0" dirty="0" smtClean="0"/>
              <a:t>Feature abstraction</a:t>
            </a:r>
            <a:endParaRPr lang="en-US" sz="1400" kern="0" dirty="0"/>
          </a:p>
        </p:txBody>
      </p:sp>
      <p:pic>
        <p:nvPicPr>
          <p:cNvPr id="34" name="Picture 2" descr="Crazy amount brands are paying for product placement in new James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269" y="1574080"/>
            <a:ext cx="1985910" cy="13675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43" y="4114800"/>
            <a:ext cx="2418562" cy="1371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8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Science Intersection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82030314"/>
              </p:ext>
            </p:extLst>
          </p:nvPr>
        </p:nvGraphicFramePr>
        <p:xfrm>
          <a:off x="2691342" y="914400"/>
          <a:ext cx="6806140" cy="453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97474" y="1712126"/>
            <a:ext cx="2961067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Hypothesis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Feature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 collection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1818" y="4707721"/>
            <a:ext cx="2537874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Model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Fitting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Hypothesis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3212" y="3025623"/>
            <a:ext cx="2935419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Algorithm engineering</a:t>
            </a:r>
          </a:p>
        </p:txBody>
      </p:sp>
      <p:sp>
        <p:nvSpPr>
          <p:cNvPr id="3" name="Right Brace 2"/>
          <p:cNvSpPr/>
          <p:nvPr/>
        </p:nvSpPr>
        <p:spPr bwMode="auto">
          <a:xfrm>
            <a:off x="3183291" y="3108051"/>
            <a:ext cx="228600" cy="74954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3" idx="1"/>
          </p:cNvCxnSpPr>
          <p:nvPr/>
        </p:nvCxnSpPr>
        <p:spPr bwMode="auto">
          <a:xfrm>
            <a:off x="3411891" y="3482823"/>
            <a:ext cx="646891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8" name="Left Brace 17"/>
          <p:cNvSpPr/>
          <p:nvPr/>
        </p:nvSpPr>
        <p:spPr bwMode="auto">
          <a:xfrm>
            <a:off x="8877518" y="4707721"/>
            <a:ext cx="228600" cy="91440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1"/>
          </p:cNvCxnSpPr>
          <p:nvPr/>
        </p:nvCxnSpPr>
        <p:spPr bwMode="auto">
          <a:xfrm flipH="1" flipV="1">
            <a:off x="7923212" y="4800600"/>
            <a:ext cx="954306" cy="364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Left Brace 21"/>
          <p:cNvSpPr/>
          <p:nvPr/>
        </p:nvSpPr>
        <p:spPr bwMode="auto">
          <a:xfrm>
            <a:off x="8180957" y="1712126"/>
            <a:ext cx="228600" cy="91440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2" idx="1"/>
          </p:cNvCxnSpPr>
          <p:nvPr/>
        </p:nvCxnSpPr>
        <p:spPr bwMode="auto">
          <a:xfrm flipH="1">
            <a:off x="7452564" y="2169326"/>
            <a:ext cx="728393" cy="2381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443763" y="1814544"/>
            <a:ext cx="1301301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Domain</a:t>
            </a:r>
          </a:p>
          <a:p>
            <a:pPr algn="ctr"/>
            <a:r>
              <a:rPr lang="en-US" sz="2000" b="1" dirty="0" smtClean="0"/>
              <a:t>Knowledge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58782" y="3819486"/>
            <a:ext cx="1169721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Computer</a:t>
            </a:r>
            <a:br>
              <a:rPr lang="en-US" sz="2000" b="1" dirty="0" smtClean="0"/>
            </a:br>
            <a:r>
              <a:rPr lang="en-US" sz="2000" b="1" dirty="0" smtClean="0"/>
              <a:t>Science</a:t>
            </a:r>
            <a:endParaRPr 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898585" y="3819486"/>
            <a:ext cx="1107959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Math &amp;</a:t>
            </a:r>
          </a:p>
          <a:p>
            <a:pPr algn="r"/>
            <a:r>
              <a:rPr lang="en-US" sz="2000" b="1" dirty="0" smtClean="0"/>
              <a:t>Statistics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453768" y="3180645"/>
            <a:ext cx="1328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 Science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41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39074418"/>
              </p:ext>
            </p:extLst>
          </p:nvPr>
        </p:nvGraphicFramePr>
        <p:xfrm>
          <a:off x="2691342" y="914400"/>
          <a:ext cx="6806140" cy="453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Science Intersection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5417289" y="2918637"/>
            <a:ext cx="1329070" cy="1082756"/>
          </a:xfrm>
          <a:custGeom>
            <a:avLst/>
            <a:gdLst>
              <a:gd name="connsiteX0" fmla="*/ 79 w 1331581"/>
              <a:gd name="connsiteY0" fmla="*/ 903794 h 1082782"/>
              <a:gd name="connsiteX1" fmla="*/ 53242 w 1331581"/>
              <a:gd name="connsiteY1" fmla="*/ 712408 h 1082782"/>
              <a:gd name="connsiteX2" fmla="*/ 159568 w 1331581"/>
              <a:gd name="connsiteY2" fmla="*/ 489124 h 1082782"/>
              <a:gd name="connsiteX3" fmla="*/ 281842 w 1331581"/>
              <a:gd name="connsiteY3" fmla="*/ 319003 h 1082782"/>
              <a:gd name="connsiteX4" fmla="*/ 436014 w 1331581"/>
              <a:gd name="connsiteY4" fmla="*/ 164831 h 1082782"/>
              <a:gd name="connsiteX5" fmla="*/ 584870 w 1331581"/>
              <a:gd name="connsiteY5" fmla="*/ 47873 h 1082782"/>
              <a:gd name="connsiteX6" fmla="*/ 675247 w 1331581"/>
              <a:gd name="connsiteY6" fmla="*/ 26 h 1082782"/>
              <a:gd name="connsiteX7" fmla="*/ 754991 w 1331581"/>
              <a:gd name="connsiteY7" fmla="*/ 53189 h 1082782"/>
              <a:gd name="connsiteX8" fmla="*/ 909163 w 1331581"/>
              <a:gd name="connsiteY8" fmla="*/ 170147 h 1082782"/>
              <a:gd name="connsiteX9" fmla="*/ 1058019 w 1331581"/>
              <a:gd name="connsiteY9" fmla="*/ 324319 h 1082782"/>
              <a:gd name="connsiteX10" fmla="*/ 1196242 w 1331581"/>
              <a:gd name="connsiteY10" fmla="*/ 526338 h 1082782"/>
              <a:gd name="connsiteX11" fmla="*/ 1265354 w 1331581"/>
              <a:gd name="connsiteY11" fmla="*/ 685826 h 1082782"/>
              <a:gd name="connsiteX12" fmla="*/ 1313200 w 1331581"/>
              <a:gd name="connsiteY12" fmla="*/ 850631 h 1082782"/>
              <a:gd name="connsiteX13" fmla="*/ 1329149 w 1331581"/>
              <a:gd name="connsiteY13" fmla="*/ 909110 h 1082782"/>
              <a:gd name="connsiteX14" fmla="*/ 1265354 w 1331581"/>
              <a:gd name="connsiteY14" fmla="*/ 935691 h 1082782"/>
              <a:gd name="connsiteX15" fmla="*/ 1052703 w 1331581"/>
              <a:gd name="connsiteY15" fmla="*/ 1026068 h 1082782"/>
              <a:gd name="connsiteX16" fmla="*/ 792205 w 1331581"/>
              <a:gd name="connsiteY16" fmla="*/ 1079231 h 1082782"/>
              <a:gd name="connsiteX17" fmla="*/ 574238 w 1331581"/>
              <a:gd name="connsiteY17" fmla="*/ 1073915 h 1082782"/>
              <a:gd name="connsiteX18" fmla="*/ 366903 w 1331581"/>
              <a:gd name="connsiteY18" fmla="*/ 1042017 h 1082782"/>
              <a:gd name="connsiteX19" fmla="*/ 191465 w 1331581"/>
              <a:gd name="connsiteY19" fmla="*/ 988854 h 1082782"/>
              <a:gd name="connsiteX20" fmla="*/ 63875 w 1331581"/>
              <a:gd name="connsiteY20" fmla="*/ 930375 h 1082782"/>
              <a:gd name="connsiteX21" fmla="*/ 79 w 1331581"/>
              <a:gd name="connsiteY21" fmla="*/ 903794 h 1082782"/>
              <a:gd name="connsiteX0" fmla="*/ 79 w 1331581"/>
              <a:gd name="connsiteY0" fmla="*/ 903794 h 1082782"/>
              <a:gd name="connsiteX1" fmla="*/ 53242 w 1331581"/>
              <a:gd name="connsiteY1" fmla="*/ 712408 h 1082782"/>
              <a:gd name="connsiteX2" fmla="*/ 159568 w 1331581"/>
              <a:gd name="connsiteY2" fmla="*/ 489124 h 1082782"/>
              <a:gd name="connsiteX3" fmla="*/ 281842 w 1331581"/>
              <a:gd name="connsiteY3" fmla="*/ 319003 h 1082782"/>
              <a:gd name="connsiteX4" fmla="*/ 436014 w 1331581"/>
              <a:gd name="connsiteY4" fmla="*/ 164831 h 1082782"/>
              <a:gd name="connsiteX5" fmla="*/ 584870 w 1331581"/>
              <a:gd name="connsiteY5" fmla="*/ 47873 h 1082782"/>
              <a:gd name="connsiteX6" fmla="*/ 675247 w 1331581"/>
              <a:gd name="connsiteY6" fmla="*/ 26 h 1082782"/>
              <a:gd name="connsiteX7" fmla="*/ 754991 w 1331581"/>
              <a:gd name="connsiteY7" fmla="*/ 53189 h 1082782"/>
              <a:gd name="connsiteX8" fmla="*/ 909163 w 1331581"/>
              <a:gd name="connsiteY8" fmla="*/ 170147 h 1082782"/>
              <a:gd name="connsiteX9" fmla="*/ 1058019 w 1331581"/>
              <a:gd name="connsiteY9" fmla="*/ 324319 h 1082782"/>
              <a:gd name="connsiteX10" fmla="*/ 1196242 w 1331581"/>
              <a:gd name="connsiteY10" fmla="*/ 526338 h 1082782"/>
              <a:gd name="connsiteX11" fmla="*/ 1265354 w 1331581"/>
              <a:gd name="connsiteY11" fmla="*/ 685826 h 1082782"/>
              <a:gd name="connsiteX12" fmla="*/ 1313200 w 1331581"/>
              <a:gd name="connsiteY12" fmla="*/ 850631 h 1082782"/>
              <a:gd name="connsiteX13" fmla="*/ 1329149 w 1331581"/>
              <a:gd name="connsiteY13" fmla="*/ 909110 h 1082782"/>
              <a:gd name="connsiteX14" fmla="*/ 1265354 w 1331581"/>
              <a:gd name="connsiteY14" fmla="*/ 935691 h 1082782"/>
              <a:gd name="connsiteX15" fmla="*/ 1052703 w 1331581"/>
              <a:gd name="connsiteY15" fmla="*/ 1026068 h 1082782"/>
              <a:gd name="connsiteX16" fmla="*/ 792205 w 1331581"/>
              <a:gd name="connsiteY16" fmla="*/ 1079231 h 1082782"/>
              <a:gd name="connsiteX17" fmla="*/ 574238 w 1331581"/>
              <a:gd name="connsiteY17" fmla="*/ 1073915 h 1082782"/>
              <a:gd name="connsiteX18" fmla="*/ 366903 w 1331581"/>
              <a:gd name="connsiteY18" fmla="*/ 1042017 h 1082782"/>
              <a:gd name="connsiteX19" fmla="*/ 191465 w 1331581"/>
              <a:gd name="connsiteY19" fmla="*/ 988854 h 1082782"/>
              <a:gd name="connsiteX20" fmla="*/ 63875 w 1331581"/>
              <a:gd name="connsiteY20" fmla="*/ 930375 h 1082782"/>
              <a:gd name="connsiteX21" fmla="*/ 79 w 1331581"/>
              <a:gd name="connsiteY21" fmla="*/ 903794 h 1082782"/>
              <a:gd name="connsiteX0" fmla="*/ 79 w 1331581"/>
              <a:gd name="connsiteY0" fmla="*/ 903794 h 1082782"/>
              <a:gd name="connsiteX1" fmla="*/ 53242 w 1331581"/>
              <a:gd name="connsiteY1" fmla="*/ 712408 h 1082782"/>
              <a:gd name="connsiteX2" fmla="*/ 159568 w 1331581"/>
              <a:gd name="connsiteY2" fmla="*/ 489124 h 1082782"/>
              <a:gd name="connsiteX3" fmla="*/ 281842 w 1331581"/>
              <a:gd name="connsiteY3" fmla="*/ 319003 h 1082782"/>
              <a:gd name="connsiteX4" fmla="*/ 436014 w 1331581"/>
              <a:gd name="connsiteY4" fmla="*/ 164831 h 1082782"/>
              <a:gd name="connsiteX5" fmla="*/ 584870 w 1331581"/>
              <a:gd name="connsiteY5" fmla="*/ 47873 h 1082782"/>
              <a:gd name="connsiteX6" fmla="*/ 675247 w 1331581"/>
              <a:gd name="connsiteY6" fmla="*/ 26 h 1082782"/>
              <a:gd name="connsiteX7" fmla="*/ 754991 w 1331581"/>
              <a:gd name="connsiteY7" fmla="*/ 53189 h 1082782"/>
              <a:gd name="connsiteX8" fmla="*/ 909163 w 1331581"/>
              <a:gd name="connsiteY8" fmla="*/ 170147 h 1082782"/>
              <a:gd name="connsiteX9" fmla="*/ 1058019 w 1331581"/>
              <a:gd name="connsiteY9" fmla="*/ 324319 h 1082782"/>
              <a:gd name="connsiteX10" fmla="*/ 1196242 w 1331581"/>
              <a:gd name="connsiteY10" fmla="*/ 526338 h 1082782"/>
              <a:gd name="connsiteX11" fmla="*/ 1265354 w 1331581"/>
              <a:gd name="connsiteY11" fmla="*/ 685826 h 1082782"/>
              <a:gd name="connsiteX12" fmla="*/ 1313200 w 1331581"/>
              <a:gd name="connsiteY12" fmla="*/ 850631 h 1082782"/>
              <a:gd name="connsiteX13" fmla="*/ 1329149 w 1331581"/>
              <a:gd name="connsiteY13" fmla="*/ 909110 h 1082782"/>
              <a:gd name="connsiteX14" fmla="*/ 1265354 w 1331581"/>
              <a:gd name="connsiteY14" fmla="*/ 935691 h 1082782"/>
              <a:gd name="connsiteX15" fmla="*/ 1052703 w 1331581"/>
              <a:gd name="connsiteY15" fmla="*/ 1026068 h 1082782"/>
              <a:gd name="connsiteX16" fmla="*/ 792205 w 1331581"/>
              <a:gd name="connsiteY16" fmla="*/ 1079231 h 1082782"/>
              <a:gd name="connsiteX17" fmla="*/ 574238 w 1331581"/>
              <a:gd name="connsiteY17" fmla="*/ 1073915 h 1082782"/>
              <a:gd name="connsiteX18" fmla="*/ 366903 w 1331581"/>
              <a:gd name="connsiteY18" fmla="*/ 1042017 h 1082782"/>
              <a:gd name="connsiteX19" fmla="*/ 191465 w 1331581"/>
              <a:gd name="connsiteY19" fmla="*/ 988854 h 1082782"/>
              <a:gd name="connsiteX20" fmla="*/ 63875 w 1331581"/>
              <a:gd name="connsiteY20" fmla="*/ 930375 h 1082782"/>
              <a:gd name="connsiteX21" fmla="*/ 79 w 1331581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63796 w 1331502"/>
              <a:gd name="connsiteY20" fmla="*/ 930375 h 1082782"/>
              <a:gd name="connsiteX21" fmla="*/ 0 w 1331502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63796 w 1331502"/>
              <a:gd name="connsiteY20" fmla="*/ 930375 h 1082782"/>
              <a:gd name="connsiteX21" fmla="*/ 0 w 1331502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113224 w 1331502"/>
              <a:gd name="connsiteY20" fmla="*/ 955089 h 1082782"/>
              <a:gd name="connsiteX21" fmla="*/ 0 w 1331502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113224 w 1331502"/>
              <a:gd name="connsiteY20" fmla="*/ 955089 h 1082782"/>
              <a:gd name="connsiteX21" fmla="*/ 0 w 1331502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106163 w 1331502"/>
              <a:gd name="connsiteY20" fmla="*/ 958620 h 1082782"/>
              <a:gd name="connsiteX21" fmla="*/ 0 w 1331502"/>
              <a:gd name="connsiteY21" fmla="*/ 903794 h 1082782"/>
              <a:gd name="connsiteX0" fmla="*/ 0 w 1331502"/>
              <a:gd name="connsiteY0" fmla="*/ 903794 h 1082782"/>
              <a:gd name="connsiteX1" fmla="*/ 53163 w 1331502"/>
              <a:gd name="connsiteY1" fmla="*/ 712408 h 1082782"/>
              <a:gd name="connsiteX2" fmla="*/ 159489 w 1331502"/>
              <a:gd name="connsiteY2" fmla="*/ 489124 h 1082782"/>
              <a:gd name="connsiteX3" fmla="*/ 281763 w 1331502"/>
              <a:gd name="connsiteY3" fmla="*/ 319003 h 1082782"/>
              <a:gd name="connsiteX4" fmla="*/ 435935 w 1331502"/>
              <a:gd name="connsiteY4" fmla="*/ 164831 h 1082782"/>
              <a:gd name="connsiteX5" fmla="*/ 584791 w 1331502"/>
              <a:gd name="connsiteY5" fmla="*/ 47873 h 1082782"/>
              <a:gd name="connsiteX6" fmla="*/ 675168 w 1331502"/>
              <a:gd name="connsiteY6" fmla="*/ 26 h 1082782"/>
              <a:gd name="connsiteX7" fmla="*/ 754912 w 1331502"/>
              <a:gd name="connsiteY7" fmla="*/ 53189 h 1082782"/>
              <a:gd name="connsiteX8" fmla="*/ 909084 w 1331502"/>
              <a:gd name="connsiteY8" fmla="*/ 170147 h 1082782"/>
              <a:gd name="connsiteX9" fmla="*/ 1057940 w 1331502"/>
              <a:gd name="connsiteY9" fmla="*/ 324319 h 1082782"/>
              <a:gd name="connsiteX10" fmla="*/ 1196163 w 1331502"/>
              <a:gd name="connsiteY10" fmla="*/ 526338 h 1082782"/>
              <a:gd name="connsiteX11" fmla="*/ 1265275 w 1331502"/>
              <a:gd name="connsiteY11" fmla="*/ 685826 h 1082782"/>
              <a:gd name="connsiteX12" fmla="*/ 1313121 w 1331502"/>
              <a:gd name="connsiteY12" fmla="*/ 850631 h 1082782"/>
              <a:gd name="connsiteX13" fmla="*/ 1329070 w 1331502"/>
              <a:gd name="connsiteY13" fmla="*/ 909110 h 1082782"/>
              <a:gd name="connsiteX14" fmla="*/ 1265275 w 1331502"/>
              <a:gd name="connsiteY14" fmla="*/ 935691 h 1082782"/>
              <a:gd name="connsiteX15" fmla="*/ 1052624 w 1331502"/>
              <a:gd name="connsiteY15" fmla="*/ 1026068 h 1082782"/>
              <a:gd name="connsiteX16" fmla="*/ 792126 w 1331502"/>
              <a:gd name="connsiteY16" fmla="*/ 1079231 h 1082782"/>
              <a:gd name="connsiteX17" fmla="*/ 574159 w 1331502"/>
              <a:gd name="connsiteY17" fmla="*/ 1073915 h 1082782"/>
              <a:gd name="connsiteX18" fmla="*/ 366824 w 1331502"/>
              <a:gd name="connsiteY18" fmla="*/ 1042017 h 1082782"/>
              <a:gd name="connsiteX19" fmla="*/ 191386 w 1331502"/>
              <a:gd name="connsiteY19" fmla="*/ 988854 h 1082782"/>
              <a:gd name="connsiteX20" fmla="*/ 106163 w 1331502"/>
              <a:gd name="connsiteY20" fmla="*/ 958620 h 1082782"/>
              <a:gd name="connsiteX21" fmla="*/ 0 w 1331502"/>
              <a:gd name="connsiteY21" fmla="*/ 903794 h 1082782"/>
              <a:gd name="connsiteX0" fmla="*/ 0 w 1331502"/>
              <a:gd name="connsiteY0" fmla="*/ 903768 h 1082756"/>
              <a:gd name="connsiteX1" fmla="*/ 53163 w 1331502"/>
              <a:gd name="connsiteY1" fmla="*/ 712382 h 1082756"/>
              <a:gd name="connsiteX2" fmla="*/ 159489 w 1331502"/>
              <a:gd name="connsiteY2" fmla="*/ 489098 h 1082756"/>
              <a:gd name="connsiteX3" fmla="*/ 281763 w 1331502"/>
              <a:gd name="connsiteY3" fmla="*/ 318977 h 1082756"/>
              <a:gd name="connsiteX4" fmla="*/ 435935 w 1331502"/>
              <a:gd name="connsiteY4" fmla="*/ 164805 h 1082756"/>
              <a:gd name="connsiteX5" fmla="*/ 584791 w 1331502"/>
              <a:gd name="connsiteY5" fmla="*/ 47847 h 1082756"/>
              <a:gd name="connsiteX6" fmla="*/ 675168 w 1331502"/>
              <a:gd name="connsiteY6" fmla="*/ 0 h 1082756"/>
              <a:gd name="connsiteX7" fmla="*/ 754912 w 1331502"/>
              <a:gd name="connsiteY7" fmla="*/ 53163 h 1082756"/>
              <a:gd name="connsiteX8" fmla="*/ 909084 w 1331502"/>
              <a:gd name="connsiteY8" fmla="*/ 170121 h 1082756"/>
              <a:gd name="connsiteX9" fmla="*/ 1057940 w 1331502"/>
              <a:gd name="connsiteY9" fmla="*/ 324293 h 1082756"/>
              <a:gd name="connsiteX10" fmla="*/ 1196163 w 1331502"/>
              <a:gd name="connsiteY10" fmla="*/ 526312 h 1082756"/>
              <a:gd name="connsiteX11" fmla="*/ 1265275 w 1331502"/>
              <a:gd name="connsiteY11" fmla="*/ 685800 h 1082756"/>
              <a:gd name="connsiteX12" fmla="*/ 1313121 w 1331502"/>
              <a:gd name="connsiteY12" fmla="*/ 850605 h 1082756"/>
              <a:gd name="connsiteX13" fmla="*/ 1329070 w 1331502"/>
              <a:gd name="connsiteY13" fmla="*/ 909084 h 1082756"/>
              <a:gd name="connsiteX14" fmla="*/ 1265275 w 1331502"/>
              <a:gd name="connsiteY14" fmla="*/ 935665 h 1082756"/>
              <a:gd name="connsiteX15" fmla="*/ 1052624 w 1331502"/>
              <a:gd name="connsiteY15" fmla="*/ 1026042 h 1082756"/>
              <a:gd name="connsiteX16" fmla="*/ 792126 w 1331502"/>
              <a:gd name="connsiteY16" fmla="*/ 1079205 h 1082756"/>
              <a:gd name="connsiteX17" fmla="*/ 574159 w 1331502"/>
              <a:gd name="connsiteY17" fmla="*/ 1073889 h 1082756"/>
              <a:gd name="connsiteX18" fmla="*/ 366824 w 1331502"/>
              <a:gd name="connsiteY18" fmla="*/ 1041991 h 1082756"/>
              <a:gd name="connsiteX19" fmla="*/ 191386 w 1331502"/>
              <a:gd name="connsiteY19" fmla="*/ 988828 h 1082756"/>
              <a:gd name="connsiteX20" fmla="*/ 106163 w 1331502"/>
              <a:gd name="connsiteY20" fmla="*/ 958594 h 1082756"/>
              <a:gd name="connsiteX21" fmla="*/ 0 w 1331502"/>
              <a:gd name="connsiteY21" fmla="*/ 903768 h 1082756"/>
              <a:gd name="connsiteX0" fmla="*/ 0 w 1331502"/>
              <a:gd name="connsiteY0" fmla="*/ 903768 h 1082756"/>
              <a:gd name="connsiteX1" fmla="*/ 53163 w 1331502"/>
              <a:gd name="connsiteY1" fmla="*/ 712382 h 1082756"/>
              <a:gd name="connsiteX2" fmla="*/ 159489 w 1331502"/>
              <a:gd name="connsiteY2" fmla="*/ 489098 h 1082756"/>
              <a:gd name="connsiteX3" fmla="*/ 281763 w 1331502"/>
              <a:gd name="connsiteY3" fmla="*/ 318977 h 1082756"/>
              <a:gd name="connsiteX4" fmla="*/ 435935 w 1331502"/>
              <a:gd name="connsiteY4" fmla="*/ 164805 h 1082756"/>
              <a:gd name="connsiteX5" fmla="*/ 584791 w 1331502"/>
              <a:gd name="connsiteY5" fmla="*/ 47847 h 1082756"/>
              <a:gd name="connsiteX6" fmla="*/ 675168 w 1331502"/>
              <a:gd name="connsiteY6" fmla="*/ 0 h 1082756"/>
              <a:gd name="connsiteX7" fmla="*/ 754912 w 1331502"/>
              <a:gd name="connsiteY7" fmla="*/ 53163 h 1082756"/>
              <a:gd name="connsiteX8" fmla="*/ 909084 w 1331502"/>
              <a:gd name="connsiteY8" fmla="*/ 170121 h 1082756"/>
              <a:gd name="connsiteX9" fmla="*/ 1057940 w 1331502"/>
              <a:gd name="connsiteY9" fmla="*/ 324293 h 1082756"/>
              <a:gd name="connsiteX10" fmla="*/ 1196163 w 1331502"/>
              <a:gd name="connsiteY10" fmla="*/ 526312 h 1082756"/>
              <a:gd name="connsiteX11" fmla="*/ 1265275 w 1331502"/>
              <a:gd name="connsiteY11" fmla="*/ 685800 h 1082756"/>
              <a:gd name="connsiteX12" fmla="*/ 1313121 w 1331502"/>
              <a:gd name="connsiteY12" fmla="*/ 850605 h 1082756"/>
              <a:gd name="connsiteX13" fmla="*/ 1329070 w 1331502"/>
              <a:gd name="connsiteY13" fmla="*/ 909084 h 1082756"/>
              <a:gd name="connsiteX14" fmla="*/ 1265275 w 1331502"/>
              <a:gd name="connsiteY14" fmla="*/ 935665 h 1082756"/>
              <a:gd name="connsiteX15" fmla="*/ 1052624 w 1331502"/>
              <a:gd name="connsiteY15" fmla="*/ 1026042 h 1082756"/>
              <a:gd name="connsiteX16" fmla="*/ 792126 w 1331502"/>
              <a:gd name="connsiteY16" fmla="*/ 1079205 h 1082756"/>
              <a:gd name="connsiteX17" fmla="*/ 574159 w 1331502"/>
              <a:gd name="connsiteY17" fmla="*/ 1073889 h 1082756"/>
              <a:gd name="connsiteX18" fmla="*/ 366824 w 1331502"/>
              <a:gd name="connsiteY18" fmla="*/ 1041991 h 1082756"/>
              <a:gd name="connsiteX19" fmla="*/ 191386 w 1331502"/>
              <a:gd name="connsiteY19" fmla="*/ 988828 h 1082756"/>
              <a:gd name="connsiteX20" fmla="*/ 106163 w 1331502"/>
              <a:gd name="connsiteY20" fmla="*/ 958594 h 1082756"/>
              <a:gd name="connsiteX21" fmla="*/ 0 w 1331502"/>
              <a:gd name="connsiteY21" fmla="*/ 903768 h 1082756"/>
              <a:gd name="connsiteX0" fmla="*/ 0 w 1331502"/>
              <a:gd name="connsiteY0" fmla="*/ 903768 h 1082756"/>
              <a:gd name="connsiteX1" fmla="*/ 53163 w 1331502"/>
              <a:gd name="connsiteY1" fmla="*/ 712382 h 1082756"/>
              <a:gd name="connsiteX2" fmla="*/ 159489 w 1331502"/>
              <a:gd name="connsiteY2" fmla="*/ 489098 h 1082756"/>
              <a:gd name="connsiteX3" fmla="*/ 281763 w 1331502"/>
              <a:gd name="connsiteY3" fmla="*/ 318977 h 1082756"/>
              <a:gd name="connsiteX4" fmla="*/ 435935 w 1331502"/>
              <a:gd name="connsiteY4" fmla="*/ 164805 h 1082756"/>
              <a:gd name="connsiteX5" fmla="*/ 584791 w 1331502"/>
              <a:gd name="connsiteY5" fmla="*/ 47847 h 1082756"/>
              <a:gd name="connsiteX6" fmla="*/ 675168 w 1331502"/>
              <a:gd name="connsiteY6" fmla="*/ 0 h 1082756"/>
              <a:gd name="connsiteX7" fmla="*/ 754912 w 1331502"/>
              <a:gd name="connsiteY7" fmla="*/ 53163 h 1082756"/>
              <a:gd name="connsiteX8" fmla="*/ 909084 w 1331502"/>
              <a:gd name="connsiteY8" fmla="*/ 170121 h 1082756"/>
              <a:gd name="connsiteX9" fmla="*/ 1057940 w 1331502"/>
              <a:gd name="connsiteY9" fmla="*/ 324293 h 1082756"/>
              <a:gd name="connsiteX10" fmla="*/ 1196163 w 1331502"/>
              <a:gd name="connsiteY10" fmla="*/ 526312 h 1082756"/>
              <a:gd name="connsiteX11" fmla="*/ 1265275 w 1331502"/>
              <a:gd name="connsiteY11" fmla="*/ 685800 h 1082756"/>
              <a:gd name="connsiteX12" fmla="*/ 1313121 w 1331502"/>
              <a:gd name="connsiteY12" fmla="*/ 850605 h 1082756"/>
              <a:gd name="connsiteX13" fmla="*/ 1329070 w 1331502"/>
              <a:gd name="connsiteY13" fmla="*/ 909084 h 1082756"/>
              <a:gd name="connsiteX14" fmla="*/ 1265275 w 1331502"/>
              <a:gd name="connsiteY14" fmla="*/ 935665 h 1082756"/>
              <a:gd name="connsiteX15" fmla="*/ 1052624 w 1331502"/>
              <a:gd name="connsiteY15" fmla="*/ 1026042 h 1082756"/>
              <a:gd name="connsiteX16" fmla="*/ 792126 w 1331502"/>
              <a:gd name="connsiteY16" fmla="*/ 1079205 h 1082756"/>
              <a:gd name="connsiteX17" fmla="*/ 574159 w 1331502"/>
              <a:gd name="connsiteY17" fmla="*/ 1073889 h 1082756"/>
              <a:gd name="connsiteX18" fmla="*/ 366824 w 1331502"/>
              <a:gd name="connsiteY18" fmla="*/ 1041991 h 1082756"/>
              <a:gd name="connsiteX19" fmla="*/ 191386 w 1331502"/>
              <a:gd name="connsiteY19" fmla="*/ 988828 h 1082756"/>
              <a:gd name="connsiteX20" fmla="*/ 106163 w 1331502"/>
              <a:gd name="connsiteY20" fmla="*/ 958594 h 1082756"/>
              <a:gd name="connsiteX21" fmla="*/ 0 w 1331502"/>
              <a:gd name="connsiteY21" fmla="*/ 903768 h 1082756"/>
              <a:gd name="connsiteX0" fmla="*/ 0 w 1330669"/>
              <a:gd name="connsiteY0" fmla="*/ 903768 h 1082756"/>
              <a:gd name="connsiteX1" fmla="*/ 53163 w 1330669"/>
              <a:gd name="connsiteY1" fmla="*/ 712382 h 1082756"/>
              <a:gd name="connsiteX2" fmla="*/ 159489 w 1330669"/>
              <a:gd name="connsiteY2" fmla="*/ 489098 h 1082756"/>
              <a:gd name="connsiteX3" fmla="*/ 281763 w 1330669"/>
              <a:gd name="connsiteY3" fmla="*/ 318977 h 1082756"/>
              <a:gd name="connsiteX4" fmla="*/ 435935 w 1330669"/>
              <a:gd name="connsiteY4" fmla="*/ 164805 h 1082756"/>
              <a:gd name="connsiteX5" fmla="*/ 584791 w 1330669"/>
              <a:gd name="connsiteY5" fmla="*/ 47847 h 1082756"/>
              <a:gd name="connsiteX6" fmla="*/ 675168 w 1330669"/>
              <a:gd name="connsiteY6" fmla="*/ 0 h 1082756"/>
              <a:gd name="connsiteX7" fmla="*/ 754912 w 1330669"/>
              <a:gd name="connsiteY7" fmla="*/ 53163 h 1082756"/>
              <a:gd name="connsiteX8" fmla="*/ 909084 w 1330669"/>
              <a:gd name="connsiteY8" fmla="*/ 170121 h 1082756"/>
              <a:gd name="connsiteX9" fmla="*/ 1057940 w 1330669"/>
              <a:gd name="connsiteY9" fmla="*/ 324293 h 1082756"/>
              <a:gd name="connsiteX10" fmla="*/ 1196163 w 1330669"/>
              <a:gd name="connsiteY10" fmla="*/ 526312 h 1082756"/>
              <a:gd name="connsiteX11" fmla="*/ 1265275 w 1330669"/>
              <a:gd name="connsiteY11" fmla="*/ 685800 h 1082756"/>
              <a:gd name="connsiteX12" fmla="*/ 1302529 w 1330669"/>
              <a:gd name="connsiteY12" fmla="*/ 794117 h 1082756"/>
              <a:gd name="connsiteX13" fmla="*/ 1329070 w 1330669"/>
              <a:gd name="connsiteY13" fmla="*/ 909084 h 1082756"/>
              <a:gd name="connsiteX14" fmla="*/ 1265275 w 1330669"/>
              <a:gd name="connsiteY14" fmla="*/ 935665 h 1082756"/>
              <a:gd name="connsiteX15" fmla="*/ 1052624 w 1330669"/>
              <a:gd name="connsiteY15" fmla="*/ 1026042 h 1082756"/>
              <a:gd name="connsiteX16" fmla="*/ 792126 w 1330669"/>
              <a:gd name="connsiteY16" fmla="*/ 1079205 h 1082756"/>
              <a:gd name="connsiteX17" fmla="*/ 574159 w 1330669"/>
              <a:gd name="connsiteY17" fmla="*/ 1073889 h 1082756"/>
              <a:gd name="connsiteX18" fmla="*/ 366824 w 1330669"/>
              <a:gd name="connsiteY18" fmla="*/ 1041991 h 1082756"/>
              <a:gd name="connsiteX19" fmla="*/ 191386 w 1330669"/>
              <a:gd name="connsiteY19" fmla="*/ 988828 h 1082756"/>
              <a:gd name="connsiteX20" fmla="*/ 106163 w 1330669"/>
              <a:gd name="connsiteY20" fmla="*/ 958594 h 1082756"/>
              <a:gd name="connsiteX21" fmla="*/ 0 w 1330669"/>
              <a:gd name="connsiteY21" fmla="*/ 903768 h 1082756"/>
              <a:gd name="connsiteX0" fmla="*/ 0 w 1330669"/>
              <a:gd name="connsiteY0" fmla="*/ 903768 h 1082756"/>
              <a:gd name="connsiteX1" fmla="*/ 53163 w 1330669"/>
              <a:gd name="connsiteY1" fmla="*/ 712382 h 1082756"/>
              <a:gd name="connsiteX2" fmla="*/ 159489 w 1330669"/>
              <a:gd name="connsiteY2" fmla="*/ 489098 h 1082756"/>
              <a:gd name="connsiteX3" fmla="*/ 281763 w 1330669"/>
              <a:gd name="connsiteY3" fmla="*/ 318977 h 1082756"/>
              <a:gd name="connsiteX4" fmla="*/ 435935 w 1330669"/>
              <a:gd name="connsiteY4" fmla="*/ 164805 h 1082756"/>
              <a:gd name="connsiteX5" fmla="*/ 584791 w 1330669"/>
              <a:gd name="connsiteY5" fmla="*/ 47847 h 1082756"/>
              <a:gd name="connsiteX6" fmla="*/ 675168 w 1330669"/>
              <a:gd name="connsiteY6" fmla="*/ 0 h 1082756"/>
              <a:gd name="connsiteX7" fmla="*/ 754912 w 1330669"/>
              <a:gd name="connsiteY7" fmla="*/ 53163 h 1082756"/>
              <a:gd name="connsiteX8" fmla="*/ 909084 w 1330669"/>
              <a:gd name="connsiteY8" fmla="*/ 170121 h 1082756"/>
              <a:gd name="connsiteX9" fmla="*/ 1057940 w 1330669"/>
              <a:gd name="connsiteY9" fmla="*/ 324293 h 1082756"/>
              <a:gd name="connsiteX10" fmla="*/ 1196163 w 1330669"/>
              <a:gd name="connsiteY10" fmla="*/ 526312 h 1082756"/>
              <a:gd name="connsiteX11" fmla="*/ 1265275 w 1330669"/>
              <a:gd name="connsiteY11" fmla="*/ 685800 h 1082756"/>
              <a:gd name="connsiteX12" fmla="*/ 1302529 w 1330669"/>
              <a:gd name="connsiteY12" fmla="*/ 794117 h 1082756"/>
              <a:gd name="connsiteX13" fmla="*/ 1329070 w 1330669"/>
              <a:gd name="connsiteY13" fmla="*/ 909084 h 1082756"/>
              <a:gd name="connsiteX14" fmla="*/ 1265275 w 1330669"/>
              <a:gd name="connsiteY14" fmla="*/ 935665 h 1082756"/>
              <a:gd name="connsiteX15" fmla="*/ 1052624 w 1330669"/>
              <a:gd name="connsiteY15" fmla="*/ 1026042 h 1082756"/>
              <a:gd name="connsiteX16" fmla="*/ 792126 w 1330669"/>
              <a:gd name="connsiteY16" fmla="*/ 1079205 h 1082756"/>
              <a:gd name="connsiteX17" fmla="*/ 574159 w 1330669"/>
              <a:gd name="connsiteY17" fmla="*/ 1073889 h 1082756"/>
              <a:gd name="connsiteX18" fmla="*/ 366824 w 1330669"/>
              <a:gd name="connsiteY18" fmla="*/ 1041991 h 1082756"/>
              <a:gd name="connsiteX19" fmla="*/ 191386 w 1330669"/>
              <a:gd name="connsiteY19" fmla="*/ 988828 h 1082756"/>
              <a:gd name="connsiteX20" fmla="*/ 106163 w 1330669"/>
              <a:gd name="connsiteY20" fmla="*/ 958594 h 1082756"/>
              <a:gd name="connsiteX21" fmla="*/ 0 w 1330669"/>
              <a:gd name="connsiteY21" fmla="*/ 903768 h 1082756"/>
              <a:gd name="connsiteX0" fmla="*/ 0 w 1330864"/>
              <a:gd name="connsiteY0" fmla="*/ 903768 h 1082756"/>
              <a:gd name="connsiteX1" fmla="*/ 53163 w 1330864"/>
              <a:gd name="connsiteY1" fmla="*/ 712382 h 1082756"/>
              <a:gd name="connsiteX2" fmla="*/ 159489 w 1330864"/>
              <a:gd name="connsiteY2" fmla="*/ 489098 h 1082756"/>
              <a:gd name="connsiteX3" fmla="*/ 281763 w 1330864"/>
              <a:gd name="connsiteY3" fmla="*/ 318977 h 1082756"/>
              <a:gd name="connsiteX4" fmla="*/ 435935 w 1330864"/>
              <a:gd name="connsiteY4" fmla="*/ 164805 h 1082756"/>
              <a:gd name="connsiteX5" fmla="*/ 584791 w 1330864"/>
              <a:gd name="connsiteY5" fmla="*/ 47847 h 1082756"/>
              <a:gd name="connsiteX6" fmla="*/ 675168 w 1330864"/>
              <a:gd name="connsiteY6" fmla="*/ 0 h 1082756"/>
              <a:gd name="connsiteX7" fmla="*/ 754912 w 1330864"/>
              <a:gd name="connsiteY7" fmla="*/ 53163 h 1082756"/>
              <a:gd name="connsiteX8" fmla="*/ 909084 w 1330864"/>
              <a:gd name="connsiteY8" fmla="*/ 170121 h 1082756"/>
              <a:gd name="connsiteX9" fmla="*/ 1057940 w 1330864"/>
              <a:gd name="connsiteY9" fmla="*/ 324293 h 1082756"/>
              <a:gd name="connsiteX10" fmla="*/ 1196163 w 1330864"/>
              <a:gd name="connsiteY10" fmla="*/ 526312 h 1082756"/>
              <a:gd name="connsiteX11" fmla="*/ 1265275 w 1330864"/>
              <a:gd name="connsiteY11" fmla="*/ 685800 h 1082756"/>
              <a:gd name="connsiteX12" fmla="*/ 1302529 w 1330864"/>
              <a:gd name="connsiteY12" fmla="*/ 794117 h 1082756"/>
              <a:gd name="connsiteX13" fmla="*/ 1329070 w 1330864"/>
              <a:gd name="connsiteY13" fmla="*/ 909084 h 1082756"/>
              <a:gd name="connsiteX14" fmla="*/ 1265275 w 1330864"/>
              <a:gd name="connsiteY14" fmla="*/ 935665 h 1082756"/>
              <a:gd name="connsiteX15" fmla="*/ 1052624 w 1330864"/>
              <a:gd name="connsiteY15" fmla="*/ 1026042 h 1082756"/>
              <a:gd name="connsiteX16" fmla="*/ 792126 w 1330864"/>
              <a:gd name="connsiteY16" fmla="*/ 1079205 h 1082756"/>
              <a:gd name="connsiteX17" fmla="*/ 574159 w 1330864"/>
              <a:gd name="connsiteY17" fmla="*/ 1073889 h 1082756"/>
              <a:gd name="connsiteX18" fmla="*/ 366824 w 1330864"/>
              <a:gd name="connsiteY18" fmla="*/ 1041991 h 1082756"/>
              <a:gd name="connsiteX19" fmla="*/ 191386 w 1330864"/>
              <a:gd name="connsiteY19" fmla="*/ 988828 h 1082756"/>
              <a:gd name="connsiteX20" fmla="*/ 106163 w 1330864"/>
              <a:gd name="connsiteY20" fmla="*/ 958594 h 1082756"/>
              <a:gd name="connsiteX21" fmla="*/ 0 w 1330864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65275 w 1329070"/>
              <a:gd name="connsiteY14" fmla="*/ 935665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210507 w 1329070"/>
              <a:gd name="connsiteY14" fmla="*/ 966621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98600 w 1329070"/>
              <a:gd name="connsiteY14" fmla="*/ 969002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191386 w 1329070"/>
              <a:gd name="connsiteY19" fmla="*/ 988828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  <a:gd name="connsiteX0" fmla="*/ 0 w 1329070"/>
              <a:gd name="connsiteY0" fmla="*/ 903768 h 1082756"/>
              <a:gd name="connsiteX1" fmla="*/ 53163 w 1329070"/>
              <a:gd name="connsiteY1" fmla="*/ 712382 h 1082756"/>
              <a:gd name="connsiteX2" fmla="*/ 159489 w 1329070"/>
              <a:gd name="connsiteY2" fmla="*/ 489098 h 1082756"/>
              <a:gd name="connsiteX3" fmla="*/ 281763 w 1329070"/>
              <a:gd name="connsiteY3" fmla="*/ 318977 h 1082756"/>
              <a:gd name="connsiteX4" fmla="*/ 435935 w 1329070"/>
              <a:gd name="connsiteY4" fmla="*/ 164805 h 1082756"/>
              <a:gd name="connsiteX5" fmla="*/ 584791 w 1329070"/>
              <a:gd name="connsiteY5" fmla="*/ 47847 h 1082756"/>
              <a:gd name="connsiteX6" fmla="*/ 675168 w 1329070"/>
              <a:gd name="connsiteY6" fmla="*/ 0 h 1082756"/>
              <a:gd name="connsiteX7" fmla="*/ 754912 w 1329070"/>
              <a:gd name="connsiteY7" fmla="*/ 53163 h 1082756"/>
              <a:gd name="connsiteX8" fmla="*/ 909084 w 1329070"/>
              <a:gd name="connsiteY8" fmla="*/ 170121 h 1082756"/>
              <a:gd name="connsiteX9" fmla="*/ 1057940 w 1329070"/>
              <a:gd name="connsiteY9" fmla="*/ 324293 h 1082756"/>
              <a:gd name="connsiteX10" fmla="*/ 1196163 w 1329070"/>
              <a:gd name="connsiteY10" fmla="*/ 526312 h 1082756"/>
              <a:gd name="connsiteX11" fmla="*/ 1265275 w 1329070"/>
              <a:gd name="connsiteY11" fmla="*/ 685800 h 1082756"/>
              <a:gd name="connsiteX12" fmla="*/ 1302529 w 1329070"/>
              <a:gd name="connsiteY12" fmla="*/ 794117 h 1082756"/>
              <a:gd name="connsiteX13" fmla="*/ 1329070 w 1329070"/>
              <a:gd name="connsiteY13" fmla="*/ 909084 h 1082756"/>
              <a:gd name="connsiteX14" fmla="*/ 1189075 w 1329070"/>
              <a:gd name="connsiteY14" fmla="*/ 976146 h 1082756"/>
              <a:gd name="connsiteX15" fmla="*/ 1052624 w 1329070"/>
              <a:gd name="connsiteY15" fmla="*/ 1026042 h 1082756"/>
              <a:gd name="connsiteX16" fmla="*/ 792126 w 1329070"/>
              <a:gd name="connsiteY16" fmla="*/ 1079205 h 1082756"/>
              <a:gd name="connsiteX17" fmla="*/ 574159 w 1329070"/>
              <a:gd name="connsiteY17" fmla="*/ 1073889 h 1082756"/>
              <a:gd name="connsiteX18" fmla="*/ 366824 w 1329070"/>
              <a:gd name="connsiteY18" fmla="*/ 1041991 h 1082756"/>
              <a:gd name="connsiteX19" fmla="*/ 246155 w 1329070"/>
              <a:gd name="connsiteY19" fmla="*/ 1012640 h 1082756"/>
              <a:gd name="connsiteX20" fmla="*/ 106163 w 1329070"/>
              <a:gd name="connsiteY20" fmla="*/ 958594 h 1082756"/>
              <a:gd name="connsiteX21" fmla="*/ 0 w 1329070"/>
              <a:gd name="connsiteY21" fmla="*/ 903768 h 10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9070" h="1082756">
                <a:moveTo>
                  <a:pt x="0" y="903768"/>
                </a:moveTo>
                <a:cubicBezTo>
                  <a:pt x="12350" y="860379"/>
                  <a:pt x="26582" y="781493"/>
                  <a:pt x="53163" y="712382"/>
                </a:cubicBezTo>
                <a:cubicBezTo>
                  <a:pt x="79744" y="643271"/>
                  <a:pt x="121389" y="554665"/>
                  <a:pt x="159489" y="489098"/>
                </a:cubicBezTo>
                <a:cubicBezTo>
                  <a:pt x="197589" y="423531"/>
                  <a:pt x="235689" y="373026"/>
                  <a:pt x="281763" y="318977"/>
                </a:cubicBezTo>
                <a:cubicBezTo>
                  <a:pt x="327837" y="264928"/>
                  <a:pt x="385430" y="209993"/>
                  <a:pt x="435935" y="164805"/>
                </a:cubicBezTo>
                <a:cubicBezTo>
                  <a:pt x="486440" y="119617"/>
                  <a:pt x="544919" y="75315"/>
                  <a:pt x="584791" y="47847"/>
                </a:cubicBezTo>
                <a:cubicBezTo>
                  <a:pt x="624663" y="20379"/>
                  <a:pt x="632693" y="23827"/>
                  <a:pt x="675168" y="0"/>
                </a:cubicBezTo>
                <a:cubicBezTo>
                  <a:pt x="710582" y="18538"/>
                  <a:pt x="715926" y="24809"/>
                  <a:pt x="754912" y="53163"/>
                </a:cubicBezTo>
                <a:cubicBezTo>
                  <a:pt x="793898" y="81517"/>
                  <a:pt x="858579" y="124933"/>
                  <a:pt x="909084" y="170121"/>
                </a:cubicBezTo>
                <a:cubicBezTo>
                  <a:pt x="959589" y="215309"/>
                  <a:pt x="1010093" y="264928"/>
                  <a:pt x="1057940" y="324293"/>
                </a:cubicBezTo>
                <a:cubicBezTo>
                  <a:pt x="1105787" y="383658"/>
                  <a:pt x="1161607" y="466061"/>
                  <a:pt x="1196163" y="526312"/>
                </a:cubicBezTo>
                <a:cubicBezTo>
                  <a:pt x="1230719" y="586563"/>
                  <a:pt x="1247547" y="641166"/>
                  <a:pt x="1265275" y="685800"/>
                </a:cubicBezTo>
                <a:cubicBezTo>
                  <a:pt x="1283003" y="730434"/>
                  <a:pt x="1288367" y="756903"/>
                  <a:pt x="1302529" y="794117"/>
                </a:cubicBezTo>
                <a:cubicBezTo>
                  <a:pt x="1316691" y="831331"/>
                  <a:pt x="1319309" y="860667"/>
                  <a:pt x="1329070" y="909084"/>
                </a:cubicBezTo>
                <a:cubicBezTo>
                  <a:pt x="1299665" y="928023"/>
                  <a:pt x="1235149" y="956653"/>
                  <a:pt x="1189075" y="976146"/>
                </a:cubicBezTo>
                <a:cubicBezTo>
                  <a:pt x="1143001" y="995639"/>
                  <a:pt x="1118782" y="1008865"/>
                  <a:pt x="1052624" y="1026042"/>
                </a:cubicBezTo>
                <a:cubicBezTo>
                  <a:pt x="986466" y="1043219"/>
                  <a:pt x="871870" y="1071231"/>
                  <a:pt x="792126" y="1079205"/>
                </a:cubicBezTo>
                <a:cubicBezTo>
                  <a:pt x="712382" y="1087180"/>
                  <a:pt x="645043" y="1080091"/>
                  <a:pt x="574159" y="1073889"/>
                </a:cubicBezTo>
                <a:cubicBezTo>
                  <a:pt x="503275" y="1067687"/>
                  <a:pt x="421491" y="1052199"/>
                  <a:pt x="366824" y="1041991"/>
                </a:cubicBezTo>
                <a:cubicBezTo>
                  <a:pt x="312157" y="1031783"/>
                  <a:pt x="268084" y="1021722"/>
                  <a:pt x="246155" y="1012640"/>
                </a:cubicBezTo>
                <a:cubicBezTo>
                  <a:pt x="224226" y="1003558"/>
                  <a:pt x="135284" y="971977"/>
                  <a:pt x="106163" y="958594"/>
                </a:cubicBezTo>
                <a:cubicBezTo>
                  <a:pt x="77042" y="945211"/>
                  <a:pt x="30017" y="915383"/>
                  <a:pt x="0" y="903768"/>
                </a:cubicBezTo>
                <a:close/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3586" y="4001393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C00000"/>
                </a:solidFill>
              </a:rPr>
              <a:t>Medlytics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3763" y="1814544"/>
            <a:ext cx="1301301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Domain</a:t>
            </a:r>
          </a:p>
          <a:p>
            <a:pPr algn="ctr"/>
            <a:r>
              <a:rPr lang="en-US" sz="2000" b="1" dirty="0" smtClean="0"/>
              <a:t>Knowledge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058782" y="3819486"/>
            <a:ext cx="1169721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Computer</a:t>
            </a:r>
            <a:br>
              <a:rPr lang="en-US" sz="2000" b="1" dirty="0" smtClean="0"/>
            </a:br>
            <a:r>
              <a:rPr lang="en-US" sz="2000" b="1" dirty="0" smtClean="0"/>
              <a:t>Science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898585" y="3819486"/>
            <a:ext cx="1107959" cy="592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Math &amp;</a:t>
            </a:r>
          </a:p>
          <a:p>
            <a:pPr algn="r"/>
            <a:r>
              <a:rPr lang="en-US" sz="2000" b="1" dirty="0" smtClean="0"/>
              <a:t>Statistics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97474" y="1712126"/>
            <a:ext cx="2961067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Hypothesis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Feature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 collection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1818" y="4707721"/>
            <a:ext cx="2537874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Model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Fitting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Hypothesis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212" y="3025623"/>
            <a:ext cx="2935419" cy="914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Algorithm engineering</a:t>
            </a:r>
          </a:p>
        </p:txBody>
      </p:sp>
      <p:sp>
        <p:nvSpPr>
          <p:cNvPr id="27" name="Right Brace 26"/>
          <p:cNvSpPr/>
          <p:nvPr/>
        </p:nvSpPr>
        <p:spPr bwMode="auto">
          <a:xfrm>
            <a:off x="3183291" y="3108051"/>
            <a:ext cx="228600" cy="74954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1"/>
          </p:cNvCxnSpPr>
          <p:nvPr/>
        </p:nvCxnSpPr>
        <p:spPr bwMode="auto">
          <a:xfrm>
            <a:off x="3411891" y="3482823"/>
            <a:ext cx="646891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9" name="Left Brace 28"/>
          <p:cNvSpPr/>
          <p:nvPr/>
        </p:nvSpPr>
        <p:spPr bwMode="auto">
          <a:xfrm>
            <a:off x="8877518" y="4707721"/>
            <a:ext cx="228600" cy="91440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9" idx="1"/>
          </p:cNvCxnSpPr>
          <p:nvPr/>
        </p:nvCxnSpPr>
        <p:spPr bwMode="auto">
          <a:xfrm flipH="1" flipV="1">
            <a:off x="7923212" y="4800600"/>
            <a:ext cx="954306" cy="364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1" name="Left Brace 30"/>
          <p:cNvSpPr/>
          <p:nvPr/>
        </p:nvSpPr>
        <p:spPr bwMode="auto">
          <a:xfrm>
            <a:off x="8180957" y="1712126"/>
            <a:ext cx="228600" cy="91440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1" idx="1"/>
          </p:cNvCxnSpPr>
          <p:nvPr/>
        </p:nvCxnSpPr>
        <p:spPr bwMode="auto">
          <a:xfrm flipH="1">
            <a:off x="7452564" y="2169326"/>
            <a:ext cx="728393" cy="2381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453768" y="3180645"/>
            <a:ext cx="1328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 Science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5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 bwMode="auto">
          <a:xfrm>
            <a:off x="9447212" y="2696252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295814" y="2696252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5144415" y="2696252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2993016" y="2696252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841617" y="2696252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Components of a </a:t>
            </a:r>
            <a:br>
              <a:rPr lang="en-US" dirty="0"/>
            </a:br>
            <a:r>
              <a:rPr lang="en-US" dirty="0"/>
              <a:t>Supervised Machine Learning Approach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204916" y="4395627"/>
            <a:ext cx="1274273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-342217" y="2970924"/>
            <a:ext cx="1557499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7337" y="3960532"/>
            <a:ext cx="19202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Tabular data</a:t>
            </a:r>
          </a:p>
          <a:p>
            <a:r>
              <a:rPr lang="en-US" sz="1400" b="1" dirty="0"/>
              <a:t>- Time-series</a:t>
            </a:r>
          </a:p>
          <a:p>
            <a:r>
              <a:rPr lang="en-US" sz="1400" b="1" dirty="0"/>
              <a:t>-  Images</a:t>
            </a:r>
          </a:p>
          <a:p>
            <a:r>
              <a:rPr lang="en-US" sz="1400" b="1" dirty="0"/>
              <a:t>-  Videos</a:t>
            </a:r>
          </a:p>
          <a:p>
            <a:r>
              <a:rPr lang="en-US" sz="1400" b="1" dirty="0"/>
              <a:t>-  Text samples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337" y="2753361"/>
            <a:ext cx="192024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Set of labeled samples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8736" y="3960532"/>
            <a:ext cx="19202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Intuition</a:t>
            </a:r>
          </a:p>
          <a:p>
            <a:r>
              <a:rPr lang="en-US" sz="1400" b="1" dirty="0"/>
              <a:t>-  Expert knowledge</a:t>
            </a:r>
          </a:p>
          <a:p>
            <a:r>
              <a:rPr lang="en-US" sz="1400" b="1" dirty="0"/>
              <a:t>-  </a:t>
            </a:r>
            <a:r>
              <a:rPr lang="en-US" sz="1400" b="1" dirty="0" smtClean="0"/>
              <a:t>Statistics</a:t>
            </a:r>
            <a:endParaRPr lang="en-US" sz="1400" b="1" dirty="0"/>
          </a:p>
          <a:p>
            <a:r>
              <a:rPr lang="en-US" sz="1400" b="1" dirty="0"/>
              <a:t>-  </a:t>
            </a:r>
            <a:r>
              <a:rPr lang="en-US" sz="1400" b="1" dirty="0" smtClean="0"/>
              <a:t>Learned </a:t>
            </a:r>
            <a:r>
              <a:rPr lang="en-US" sz="1400" b="1" dirty="0"/>
              <a:t>features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8736" y="2753361"/>
            <a:ext cx="192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Method to </a:t>
            </a:r>
            <a:r>
              <a:rPr lang="en-US" sz="1400" b="1" dirty="0" smtClean="0"/>
              <a:t>select data characteristics critical information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0135" y="3960532"/>
            <a:ext cx="19202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Regression</a:t>
            </a:r>
          </a:p>
          <a:p>
            <a:r>
              <a:rPr lang="en-US" sz="1400" b="1" dirty="0"/>
              <a:t>-  Nearest neighbor</a:t>
            </a:r>
          </a:p>
          <a:p>
            <a:r>
              <a:rPr lang="en-US" sz="1400" b="1" dirty="0"/>
              <a:t>-  Decision tree</a:t>
            </a:r>
          </a:p>
          <a:p>
            <a:r>
              <a:rPr lang="en-US" sz="1400" b="1" dirty="0"/>
              <a:t>-  SVM</a:t>
            </a:r>
          </a:p>
          <a:p>
            <a:r>
              <a:rPr lang="en-US" sz="1400" b="1" dirty="0"/>
              <a:t>-  Neural Network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0135" y="2753361"/>
            <a:ext cx="192024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form of model which will be trained to make decisions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534" y="3960532"/>
            <a:ext cx="19202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Squared error</a:t>
            </a:r>
          </a:p>
          <a:p>
            <a:r>
              <a:rPr lang="en-US" sz="1400" b="1" dirty="0"/>
              <a:t>-  Absolute error</a:t>
            </a:r>
          </a:p>
          <a:p>
            <a:r>
              <a:rPr lang="en-US" sz="1400" b="1" dirty="0"/>
              <a:t>-  </a:t>
            </a:r>
            <a:r>
              <a:rPr lang="en-US" sz="1400" b="1" dirty="0" smtClean="0"/>
              <a:t>Cross-entropy</a:t>
            </a:r>
            <a:endParaRPr lang="en-US" sz="1400" b="1" dirty="0"/>
          </a:p>
          <a:p>
            <a:r>
              <a:rPr lang="en-US" sz="1400" b="1" dirty="0"/>
              <a:t>-  </a:t>
            </a:r>
            <a:r>
              <a:rPr lang="en-US" sz="1400" b="1" dirty="0" smtClean="0"/>
              <a:t>Accuracy</a:t>
            </a:r>
            <a:endParaRPr lang="en-US" sz="1400" b="1" dirty="0"/>
          </a:p>
          <a:p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341534" y="2753361"/>
            <a:ext cx="192024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Metric by which a prospective models should be judged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92932" y="3960532"/>
            <a:ext cx="19202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Gradient descent</a:t>
            </a:r>
          </a:p>
          <a:p>
            <a:r>
              <a:rPr lang="en-US" sz="1400" b="1" dirty="0"/>
              <a:t>-  Gradient-free opt.</a:t>
            </a:r>
          </a:p>
          <a:p>
            <a:r>
              <a:rPr lang="en-US" sz="1400" b="1" dirty="0"/>
              <a:t>-  </a:t>
            </a:r>
            <a:r>
              <a:rPr lang="en-US" sz="1400" b="1" dirty="0" smtClean="0"/>
              <a:t>Analytic solution</a:t>
            </a:r>
            <a:endParaRPr lang="en-US" sz="1400" b="1" dirty="0"/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92932" y="2753361"/>
            <a:ext cx="192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Algorithm </a:t>
            </a:r>
            <a:r>
              <a:rPr lang="en-US" sz="1400" b="1" dirty="0" smtClean="0"/>
              <a:t>to minimize </a:t>
            </a:r>
            <a:r>
              <a:rPr lang="en-US" sz="1400" b="1" dirty="0"/>
              <a:t>the cost function </a:t>
            </a:r>
            <a:r>
              <a:rPr lang="en-US" sz="1400" b="1" dirty="0" smtClean="0"/>
              <a:t>by tuning model parameters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68994" y="1070877"/>
            <a:ext cx="1534819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/>
              <a:t>Training Data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16839" y="1738678"/>
            <a:ext cx="980225" cy="835963"/>
            <a:chOff x="958240" y="1650125"/>
            <a:chExt cx="980480" cy="83618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410" y="1650125"/>
              <a:ext cx="928310" cy="7560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58240" y="2224696"/>
              <a:ext cx="435599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IrVi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826744" y="1869575"/>
            <a:ext cx="851332" cy="788618"/>
            <a:chOff x="1768393" y="1996407"/>
            <a:chExt cx="851554" cy="7888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8393" y="1996407"/>
              <a:ext cx="777273" cy="76023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72994" y="2523620"/>
              <a:ext cx="446953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IrSe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88151" y="1070877"/>
            <a:ext cx="142141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/>
              <a:t>Feature</a:t>
            </a:r>
          </a:p>
          <a:p>
            <a:pPr algn="ctr"/>
            <a:r>
              <a:rPr lang="en-US" sz="1999" b="1" dirty="0"/>
              <a:t>Selection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352761" y="1809380"/>
            <a:ext cx="1292191" cy="861436"/>
            <a:chOff x="3436850" y="1810340"/>
            <a:chExt cx="1192243" cy="7948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6850" y="1810340"/>
              <a:ext cx="1192243" cy="794804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 bwMode="auto">
            <a:xfrm flipV="1">
              <a:off x="4106836" y="1984478"/>
              <a:ext cx="334902" cy="2687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3488760" y="2199280"/>
              <a:ext cx="355506" cy="8019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4247049" y="2035889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69486" y="2160132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76893" y="1253757"/>
            <a:ext cx="1659636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/>
              <a:t>Model Type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0911" y="1647169"/>
            <a:ext cx="1371600" cy="1033203"/>
          </a:xfrm>
          <a:prstGeom prst="rect">
            <a:avLst/>
          </a:prstGeom>
          <a:ln w="12700"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7358755" y="1070877"/>
            <a:ext cx="1629773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 smtClean="0"/>
              <a:t>Cost </a:t>
            </a:r>
            <a:r>
              <a:rPr lang="en-US" sz="1999" b="1" dirty="0"/>
              <a:t>Function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361174" y="1778579"/>
            <a:ext cx="1637874" cy="817724"/>
            <a:chOff x="7361174" y="1751271"/>
            <a:chExt cx="1637874" cy="817724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361174" y="1751271"/>
              <a:ext cx="1637874" cy="8177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endParaRPr lang="en-US" sz="1400" b="1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7916" y="1933892"/>
              <a:ext cx="1520613" cy="60985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9715512" y="1070877"/>
            <a:ext cx="1475078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/>
              <a:t>Training Algorithm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3515" y="1782450"/>
            <a:ext cx="1219073" cy="82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TextBox 77"/>
          <p:cNvSpPr txBox="1"/>
          <p:nvPr/>
        </p:nvSpPr>
        <p:spPr>
          <a:xfrm>
            <a:off x="262987" y="6073156"/>
            <a:ext cx="11317825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* </a:t>
            </a:r>
            <a:r>
              <a:rPr lang="en-US" sz="1100" b="1" dirty="0" smtClean="0"/>
              <a:t>image </a:t>
            </a:r>
            <a:r>
              <a:rPr lang="en-US" sz="1100" b="1" dirty="0"/>
              <a:t>sources: </a:t>
            </a:r>
            <a:r>
              <a:rPr lang="en-US" sz="1100" b="1" dirty="0" err="1"/>
              <a:t>scikit</a:t>
            </a:r>
            <a:r>
              <a:rPr lang="en-US" sz="1100" b="1" dirty="0"/>
              <a:t>-learn (for “model type”) and https://reconsider.news/2018/05/09/ai-researchers-allege-machine-learning-alchemy (for “training algorithm”)</a:t>
            </a:r>
          </a:p>
        </p:txBody>
      </p:sp>
      <p:sp>
        <p:nvSpPr>
          <p:cNvPr id="55" name="Text Placeholder 7"/>
          <p:cNvSpPr txBox="1">
            <a:spLocks/>
          </p:cNvSpPr>
          <p:nvPr/>
        </p:nvSpPr>
        <p:spPr>
          <a:xfrm>
            <a:off x="2271651" y="5418121"/>
            <a:ext cx="7757207" cy="438912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Supervised machine learning approaches require each of these components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55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67165" y="1221452"/>
            <a:ext cx="11454493" cy="4863662"/>
          </a:xfrm>
          <a:prstGeom prst="rect">
            <a:avLst/>
          </a:prstGeom>
          <a:gradFill flip="none" rotWithShape="1">
            <a:gsLst>
              <a:gs pos="86000">
                <a:srgbClr val="D9E4FE"/>
              </a:gs>
              <a:gs pos="0">
                <a:srgbClr val="A0BDFD"/>
              </a:gs>
              <a:gs pos="100000">
                <a:srgbClr val="E8EEFE"/>
              </a:gs>
            </a:gsLst>
            <a:lin ang="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Flavors of Artificial Intelligence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037012" y="1894114"/>
            <a:ext cx="7784646" cy="4191000"/>
          </a:xfrm>
          <a:prstGeom prst="rect">
            <a:avLst/>
          </a:prstGeom>
          <a:gradFill>
            <a:gsLst>
              <a:gs pos="0">
                <a:srgbClr val="CDC3E9"/>
              </a:gs>
              <a:gs pos="86000">
                <a:srgbClr val="DBD9F4"/>
              </a:gs>
              <a:gs pos="100000">
                <a:srgbClr val="E8EEFE"/>
              </a:gs>
            </a:gsLst>
            <a:lin ang="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618412" y="2579913"/>
            <a:ext cx="4203246" cy="3505201"/>
          </a:xfrm>
          <a:prstGeom prst="rect">
            <a:avLst/>
          </a:prstGeom>
          <a:gradFill>
            <a:gsLst>
              <a:gs pos="0">
                <a:srgbClr val="FFBDC6"/>
              </a:gs>
              <a:gs pos="86000">
                <a:srgbClr val="FFCCD3"/>
              </a:gs>
              <a:gs pos="100000">
                <a:srgbClr val="FFD9DE"/>
              </a:gs>
            </a:gsLst>
            <a:lin ang="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812" y="1320382"/>
            <a:ext cx="3789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Artificial Intelligence (AI)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5696" y="2006181"/>
            <a:ext cx="3644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Machine Learning (ML)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46975" y="2727849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Deep Learning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1811" y="1763486"/>
            <a:ext cx="337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Any computer programs which mimics human behavior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22889" y="2449285"/>
            <a:ext cx="337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AI programs with decision making rules inferred from example (training) data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28091" y="3167621"/>
            <a:ext cx="286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Use multi-layered (deep) neural networks</a:t>
            </a:r>
            <a:endParaRPr lang="en-US" sz="18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7999412" y="4308566"/>
            <a:ext cx="3475177" cy="1645920"/>
            <a:chOff x="7999412" y="4173346"/>
            <a:chExt cx="3475177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 bwMode="auto">
            <a:xfrm>
              <a:off x="7999869" y="4173346"/>
              <a:ext cx="3474720" cy="164592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44" t="24430" r="12757" b="24430"/>
            <a:stretch/>
          </p:blipFill>
          <p:spPr>
            <a:xfrm>
              <a:off x="7999412" y="4173346"/>
              <a:ext cx="3474720" cy="164592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96153" y="4308566"/>
            <a:ext cx="1663118" cy="1645920"/>
            <a:chOff x="4996153" y="4173346"/>
            <a:chExt cx="1663118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 bwMode="auto">
            <a:xfrm>
              <a:off x="4996610" y="4173346"/>
              <a:ext cx="1662661" cy="164592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7" t="1602" r="43736" b="1602"/>
            <a:stretch/>
          </p:blipFill>
          <p:spPr>
            <a:xfrm>
              <a:off x="4996153" y="4173346"/>
              <a:ext cx="1645920" cy="1645920"/>
            </a:xfrm>
            <a:prstGeom prst="rect">
              <a:avLst/>
            </a:prstGeom>
          </p:spPr>
        </p:pic>
      </p:grpSp>
      <p:grpSp>
        <p:nvGrpSpPr>
          <p:cNvPr id="1024" name="Group 1023"/>
          <p:cNvGrpSpPr/>
          <p:nvPr/>
        </p:nvGrpSpPr>
        <p:grpSpPr>
          <a:xfrm>
            <a:off x="1041396" y="4308566"/>
            <a:ext cx="2359153" cy="1645920"/>
            <a:chOff x="920741" y="4173346"/>
            <a:chExt cx="2359153" cy="1645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 bwMode="auto">
            <a:xfrm>
              <a:off x="920741" y="4173346"/>
              <a:ext cx="2359152" cy="164592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41" y="4173346"/>
              <a:ext cx="2359153" cy="16459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1041396" y="3977641"/>
            <a:ext cx="2359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Pruned Search Tree</a:t>
            </a:r>
            <a:endParaRPr lang="en-US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48364" y="3977641"/>
            <a:ext cx="2359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Support Vector Machine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557424" y="3977641"/>
            <a:ext cx="2359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Neural Network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27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81525" y="3753255"/>
            <a:ext cx="9025775" cy="250456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Split </a:t>
            </a:r>
            <a:r>
              <a:rPr lang="en-US" dirty="0"/>
              <a:t>into </a:t>
            </a:r>
            <a:r>
              <a:rPr lang="en-US" dirty="0" smtClean="0"/>
              <a:t>breakout room. Groups should identify 2-3 </a:t>
            </a:r>
            <a:r>
              <a:rPr lang="en-US" dirty="0"/>
              <a:t>examples </a:t>
            </a:r>
            <a:r>
              <a:rPr lang="en-US" dirty="0" smtClean="0"/>
              <a:t>where data </a:t>
            </a:r>
            <a:r>
              <a:rPr lang="en-US" dirty="0"/>
              <a:t>(big or small) </a:t>
            </a:r>
            <a:r>
              <a:rPr lang="en-US" dirty="0" smtClean="0"/>
              <a:t>has:</a:t>
            </a:r>
            <a:endParaRPr lang="en-US" dirty="0"/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Revolutionized clinical practice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Modified health care guidelines 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Changed drug development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If you have a personal story share </a:t>
            </a:r>
            <a:r>
              <a:rPr lang="en-US" dirty="0" smtClean="0"/>
              <a:t>that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Report back to the class (pick a spokesperson)</a:t>
            </a:r>
          </a:p>
        </p:txBody>
      </p:sp>
      <p:pic>
        <p:nvPicPr>
          <p:cNvPr id="5" name="Google Shape;150;p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364" y="1076831"/>
            <a:ext cx="7320095" cy="25807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32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055812" y="2810658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42864" y="2423200"/>
            <a:ext cx="7055457" cy="2148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399" kern="0" smtClean="0"/>
              <a:t>Introduction</a:t>
            </a:r>
          </a:p>
          <a:p>
            <a:r>
              <a:rPr lang="en-US" sz="2399" kern="0" smtClean="0"/>
              <a:t>Week 1: Basics of Data Analysis</a:t>
            </a:r>
          </a:p>
          <a:p>
            <a:r>
              <a:rPr lang="en-US" sz="2399" kern="0" smtClean="0"/>
              <a:t>Week 2: AI and Signal Processing</a:t>
            </a:r>
          </a:p>
          <a:p>
            <a:r>
              <a:rPr lang="en-US" sz="2399" kern="0" smtClean="0"/>
              <a:t>Week 3: Computer Vision and Deep Learning</a:t>
            </a:r>
          </a:p>
          <a:p>
            <a:r>
              <a:rPr lang="en-US" sz="2399" kern="0" smtClean="0"/>
              <a:t>Week 4: Capstone project</a:t>
            </a:r>
            <a:endParaRPr lang="en-US" sz="2399" kern="0" dirty="0"/>
          </a:p>
        </p:txBody>
      </p:sp>
    </p:spTree>
    <p:extLst>
      <p:ext uri="{BB962C8B-B14F-4D97-AF65-F5344CB8AC3E}">
        <p14:creationId xmlns:p14="http://schemas.microsoft.com/office/powerpoint/2010/main" val="1216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2627</TotalTime>
  <Pages>1</Pages>
  <Words>1300</Words>
  <Application>Microsoft Office PowerPoint</Application>
  <PresentationFormat>Custom</PresentationFormat>
  <Paragraphs>358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Cambria Math</vt:lpstr>
      <vt:lpstr>Times New Roman</vt:lpstr>
      <vt:lpstr>Wingdings</vt:lpstr>
      <vt:lpstr>Lincoln_2012_v16x9</vt:lpstr>
      <vt:lpstr>PowerPoint Presentation</vt:lpstr>
      <vt:lpstr>The Big Data Revolution</vt:lpstr>
      <vt:lpstr>The Big Data Revolution</vt:lpstr>
      <vt:lpstr>The Data Science Intersection</vt:lpstr>
      <vt:lpstr>The Data Science Intersection</vt:lpstr>
      <vt:lpstr>Necessary Components of a  Supervised Machine Learning Approach</vt:lpstr>
      <vt:lpstr>The Flavors of Artificial Intelligence</vt:lpstr>
      <vt:lpstr>Group Exercise</vt:lpstr>
      <vt:lpstr>Outline</vt:lpstr>
      <vt:lpstr>Data Visualization</vt:lpstr>
      <vt:lpstr>Different Visualizations of the Same Data</vt:lpstr>
      <vt:lpstr>Regression and Classification</vt:lpstr>
      <vt:lpstr>Regression and Classification</vt:lpstr>
      <vt:lpstr>Regression and Classification</vt:lpstr>
      <vt:lpstr>Regression and Classification</vt:lpstr>
      <vt:lpstr>Outline</vt:lpstr>
      <vt:lpstr>Time Series and Signal Processing</vt:lpstr>
      <vt:lpstr>Feature Engineering for Disease Detection</vt:lpstr>
      <vt:lpstr>Introduction to Neural Networks</vt:lpstr>
      <vt:lpstr>Outline</vt:lpstr>
      <vt:lpstr>Statistical Image Analysis</vt:lpstr>
      <vt:lpstr>Signal Processing for Images</vt:lpstr>
      <vt:lpstr>Convolutional Neural Network (CNN)</vt:lpstr>
      <vt:lpstr>Deep Learning for Disease Detection</vt:lpstr>
      <vt:lpstr>Outline</vt:lpstr>
      <vt:lpstr>You Design a Novel Medical Application</vt:lpstr>
      <vt:lpstr>Skin Scanner Web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Jordan Montgomery</dc:creator>
  <cp:keywords/>
  <dc:description/>
  <cp:lastModifiedBy>Jordan Montgomery</cp:lastModifiedBy>
  <cp:revision>132</cp:revision>
  <cp:lastPrinted>2001-06-18T18:57:59Z</cp:lastPrinted>
  <dcterms:created xsi:type="dcterms:W3CDTF">2019-03-14T14:36:12Z</dcterms:created>
  <dcterms:modified xsi:type="dcterms:W3CDTF">2020-08-10T18:50:42Z</dcterms:modified>
  <cp:category/>
</cp:coreProperties>
</file>